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Default Extension="xlsx" ContentType="application/vnd.openxmlformats-officedocument.spreadsheetml.sheet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0"/>
  </p:notesMasterIdLst>
  <p:sldIdLst>
    <p:sldId id="267" r:id="rId2"/>
    <p:sldId id="268" r:id="rId3"/>
    <p:sldId id="257" r:id="rId4"/>
    <p:sldId id="269" r:id="rId5"/>
    <p:sldId id="271" r:id="rId6"/>
    <p:sldId id="270" r:id="rId7"/>
    <p:sldId id="273" r:id="rId8"/>
    <p:sldId id="272" r:id="rId9"/>
    <p:sldId id="274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688" autoAdjust="0"/>
    <p:restoredTop sz="94660"/>
  </p:normalViewPr>
  <p:slideViewPr>
    <p:cSldViewPr>
      <p:cViewPr varScale="1">
        <p:scale>
          <a:sx n="110" d="100"/>
          <a:sy n="110" d="100"/>
        </p:scale>
        <p:origin x="-160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Office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ru-RU"/>
  <c:chart>
    <c:title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Обьем энергии</c:v>
                </c:pt>
              </c:strCache>
            </c:strRef>
          </c:tx>
          <c:dPt>
            <c:idx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Лист1!$A$2:$A$5</c:f>
              <c:strCache>
                <c:ptCount val="4"/>
                <c:pt idx="0">
                  <c:v>Рынок регулируемых договоров</c:v>
                </c:pt>
                <c:pt idx="1">
                  <c:v>Балансирующий рынок</c:v>
                </c:pt>
                <c:pt idx="2">
                  <c:v>Рынок свободных договоров</c:v>
                </c:pt>
                <c:pt idx="3">
                  <c:v>Рынок на сутки вперед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10</c:v>
                </c:pt>
                <c:pt idx="3">
                  <c:v>1</c:v>
                </c:pt>
              </c:numCache>
            </c:numRef>
          </c:val>
        </c:ser>
        <c:dLbls/>
        <c:firstSliceAng val="0"/>
      </c:pieChart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5318D-66C4-4D4F-B4CA-C96BAB4EE08F}" type="doc">
      <dgm:prSet loTypeId="urn:microsoft.com/office/officeart/2005/8/layout/hierarchy2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473E4F2-71FA-4DF0-8806-9BABB34CDD97}">
      <dgm:prSet phldrT="[Текст]"/>
      <dgm:spPr/>
      <dgm:t>
        <a:bodyPr/>
        <a:lstStyle/>
        <a:p>
          <a:r>
            <a:rPr lang="ru-RU" dirty="0"/>
            <a:t>РЫНОК ЭЛЕКТРОЭНЕРГИИ</a:t>
          </a:r>
        </a:p>
      </dgm:t>
    </dgm:pt>
    <dgm:pt modelId="{9E3AD611-5DD6-45C8-8271-D86B5134605A}" type="parTrans" cxnId="{200AA87F-E5BA-4735-A7C2-5C49161764F2}">
      <dgm:prSet/>
      <dgm:spPr/>
      <dgm:t>
        <a:bodyPr/>
        <a:lstStyle/>
        <a:p>
          <a:endParaRPr lang="ru-RU"/>
        </a:p>
      </dgm:t>
    </dgm:pt>
    <dgm:pt modelId="{FA54FE12-39CE-4CA0-BE40-438CD53244D7}" type="sibTrans" cxnId="{200AA87F-E5BA-4735-A7C2-5C49161764F2}">
      <dgm:prSet/>
      <dgm:spPr/>
      <dgm:t>
        <a:bodyPr/>
        <a:lstStyle/>
        <a:p>
          <a:endParaRPr lang="ru-RU"/>
        </a:p>
      </dgm:t>
    </dgm:pt>
    <dgm:pt modelId="{362B4BA2-7562-4B19-BCCE-7C61F8AFD63A}">
      <dgm:prSet phldrT="[Текст]"/>
      <dgm:spPr/>
      <dgm:t>
        <a:bodyPr/>
        <a:lstStyle/>
        <a:p>
          <a:r>
            <a:rPr lang="ru-RU" dirty="0"/>
            <a:t>ОПТОВЫЙ РЫНОК</a:t>
          </a:r>
        </a:p>
      </dgm:t>
    </dgm:pt>
    <dgm:pt modelId="{B2041DAE-942B-45D5-A2B2-4527FA74800C}" type="parTrans" cxnId="{9261DC7A-F4B0-48BC-B974-9B3813590BF6}">
      <dgm:prSet/>
      <dgm:spPr/>
      <dgm:t>
        <a:bodyPr/>
        <a:lstStyle/>
        <a:p>
          <a:endParaRPr lang="ru-RU"/>
        </a:p>
      </dgm:t>
    </dgm:pt>
    <dgm:pt modelId="{1C54FBBD-C35E-49C9-BE27-1A8AF13A445A}" type="sibTrans" cxnId="{9261DC7A-F4B0-48BC-B974-9B3813590BF6}">
      <dgm:prSet/>
      <dgm:spPr/>
      <dgm:t>
        <a:bodyPr/>
        <a:lstStyle/>
        <a:p>
          <a:endParaRPr lang="ru-RU"/>
        </a:p>
      </dgm:t>
    </dgm:pt>
    <dgm:pt modelId="{905B6A1A-4250-4FD8-8928-19BA99744592}">
      <dgm:prSet phldrT="[Текст]"/>
      <dgm:spPr/>
      <dgm:t>
        <a:bodyPr/>
        <a:lstStyle/>
        <a:p>
          <a:r>
            <a:rPr lang="ru-RU" dirty="0"/>
            <a:t>РЫНОК РЕГУЛИРУЕМЫХ ДОГОВОРОВ</a:t>
          </a:r>
        </a:p>
      </dgm:t>
    </dgm:pt>
    <dgm:pt modelId="{1F75E2E2-BEEA-4835-9668-8DF0501A82F3}" type="parTrans" cxnId="{B0C5B3B8-38C3-4015-8D00-F05735C83D9E}">
      <dgm:prSet/>
      <dgm:spPr/>
      <dgm:t>
        <a:bodyPr/>
        <a:lstStyle/>
        <a:p>
          <a:endParaRPr lang="ru-RU"/>
        </a:p>
      </dgm:t>
    </dgm:pt>
    <dgm:pt modelId="{D482AE31-1BBE-4FEE-9CEB-B217FECA0C99}" type="sibTrans" cxnId="{B0C5B3B8-38C3-4015-8D00-F05735C83D9E}">
      <dgm:prSet/>
      <dgm:spPr/>
      <dgm:t>
        <a:bodyPr/>
        <a:lstStyle/>
        <a:p>
          <a:endParaRPr lang="ru-RU"/>
        </a:p>
      </dgm:t>
    </dgm:pt>
    <dgm:pt modelId="{22DCE417-8E88-4044-90A8-2C0503ABD3D7}">
      <dgm:prSet phldrT="[Текст]"/>
      <dgm:spPr/>
      <dgm:t>
        <a:bodyPr/>
        <a:lstStyle/>
        <a:p>
          <a:r>
            <a:rPr lang="ru-RU" dirty="0"/>
            <a:t>РЫНОК НА СУТКИ ВПЕРЕД</a:t>
          </a:r>
        </a:p>
      </dgm:t>
    </dgm:pt>
    <dgm:pt modelId="{D6D045F4-2062-4F0D-8BF9-3720B296F9E9}" type="parTrans" cxnId="{A4CA3AC7-9378-4096-8C0A-239590F5A8AE}">
      <dgm:prSet/>
      <dgm:spPr/>
      <dgm:t>
        <a:bodyPr/>
        <a:lstStyle/>
        <a:p>
          <a:endParaRPr lang="ru-RU"/>
        </a:p>
      </dgm:t>
    </dgm:pt>
    <dgm:pt modelId="{F2128452-7BF6-458B-9C43-EBC2CAFFA885}" type="sibTrans" cxnId="{A4CA3AC7-9378-4096-8C0A-239590F5A8AE}">
      <dgm:prSet/>
      <dgm:spPr/>
      <dgm:t>
        <a:bodyPr/>
        <a:lstStyle/>
        <a:p>
          <a:endParaRPr lang="ru-RU"/>
        </a:p>
      </dgm:t>
    </dgm:pt>
    <dgm:pt modelId="{0F5DF268-8118-45E8-B6B6-3921E7452F8F}">
      <dgm:prSet phldrT="[Текст]"/>
      <dgm:spPr/>
      <dgm:t>
        <a:bodyPr/>
        <a:lstStyle/>
        <a:p>
          <a:r>
            <a:rPr lang="ru-RU" dirty="0"/>
            <a:t>РОЗНИЧНЫЙ РЫНОК</a:t>
          </a:r>
        </a:p>
      </dgm:t>
    </dgm:pt>
    <dgm:pt modelId="{BF549D77-4BF7-4D0B-887E-883627B108E6}" type="parTrans" cxnId="{AB2B7850-9967-4E6E-BEF5-99AE4AD66D11}">
      <dgm:prSet/>
      <dgm:spPr/>
      <dgm:t>
        <a:bodyPr/>
        <a:lstStyle/>
        <a:p>
          <a:endParaRPr lang="ru-RU"/>
        </a:p>
      </dgm:t>
    </dgm:pt>
    <dgm:pt modelId="{82016877-A152-4F14-8A27-544C396A157A}" type="sibTrans" cxnId="{AB2B7850-9967-4E6E-BEF5-99AE4AD66D11}">
      <dgm:prSet/>
      <dgm:spPr/>
      <dgm:t>
        <a:bodyPr/>
        <a:lstStyle/>
        <a:p>
          <a:endParaRPr lang="ru-RU"/>
        </a:p>
      </dgm:t>
    </dgm:pt>
    <dgm:pt modelId="{C99D298D-59BB-4EF2-9AF3-6C1C23F7743A}">
      <dgm:prSet phldrT="[Текст]"/>
      <dgm:spPr/>
      <dgm:t>
        <a:bodyPr/>
        <a:lstStyle/>
        <a:p>
          <a:r>
            <a:rPr lang="ru-RU" dirty="0"/>
            <a:t>БАЛАНСИРУЮЩИЙ РЫНОК</a:t>
          </a:r>
        </a:p>
      </dgm:t>
    </dgm:pt>
    <dgm:pt modelId="{FC012111-28BC-4214-8465-8F6EB215EE0C}" type="parTrans" cxnId="{814DA4EB-0C01-4FD5-B80E-EE232B4CE65F}">
      <dgm:prSet/>
      <dgm:spPr/>
      <dgm:t>
        <a:bodyPr/>
        <a:lstStyle/>
        <a:p>
          <a:endParaRPr lang="ru-RU"/>
        </a:p>
      </dgm:t>
    </dgm:pt>
    <dgm:pt modelId="{46CB9EBA-DDB2-4565-9A3A-15993E6F18F2}" type="sibTrans" cxnId="{814DA4EB-0C01-4FD5-B80E-EE232B4CE65F}">
      <dgm:prSet/>
      <dgm:spPr/>
      <dgm:t>
        <a:bodyPr/>
        <a:lstStyle/>
        <a:p>
          <a:endParaRPr lang="ru-RU"/>
        </a:p>
      </dgm:t>
    </dgm:pt>
    <dgm:pt modelId="{59B7224A-5DCB-408A-AEF6-0F5ECFB91CB3}">
      <dgm:prSet phldrT="[Текст]"/>
      <dgm:spPr/>
      <dgm:t>
        <a:bodyPr/>
        <a:lstStyle/>
        <a:p>
          <a:r>
            <a:rPr lang="ru-RU" dirty="0"/>
            <a:t>РЫНОК СВОБОДНЫХ ДОГОВОРОВ</a:t>
          </a:r>
        </a:p>
      </dgm:t>
    </dgm:pt>
    <dgm:pt modelId="{5811DDCE-8BE0-4AAD-93F4-8F7257FB5F9F}" type="parTrans" cxnId="{B6F93673-095C-4F99-87A4-E20A17A5C733}">
      <dgm:prSet/>
      <dgm:spPr/>
      <dgm:t>
        <a:bodyPr/>
        <a:lstStyle/>
        <a:p>
          <a:endParaRPr lang="ru-RU"/>
        </a:p>
      </dgm:t>
    </dgm:pt>
    <dgm:pt modelId="{57B2E499-2F4D-40D3-871B-CD6A8C310405}" type="sibTrans" cxnId="{B6F93673-095C-4F99-87A4-E20A17A5C733}">
      <dgm:prSet/>
      <dgm:spPr/>
      <dgm:t>
        <a:bodyPr/>
        <a:lstStyle/>
        <a:p>
          <a:endParaRPr lang="ru-RU"/>
        </a:p>
      </dgm:t>
    </dgm:pt>
    <dgm:pt modelId="{E42DE4AB-292D-4586-99C9-012025286FC2}" type="pres">
      <dgm:prSet presAssocID="{6BB5318D-66C4-4D4F-B4CA-C96BAB4EE08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818854B-F8C3-4900-B0BC-F397588E2342}" type="pres">
      <dgm:prSet presAssocID="{F473E4F2-71FA-4DF0-8806-9BABB34CDD97}" presName="root1" presStyleCnt="0"/>
      <dgm:spPr/>
    </dgm:pt>
    <dgm:pt modelId="{36048EF2-BE1C-4404-8360-C25447BD4EF8}" type="pres">
      <dgm:prSet presAssocID="{F473E4F2-71FA-4DF0-8806-9BABB34CDD97}" presName="LevelOneTextNode" presStyleLbl="node0" presStyleIdx="0" presStyleCnt="1" custScaleX="67026" custScaleY="52655" custLinFactNeighborX="-46" custLinFactNeighborY="-16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78A6741-72FF-43FE-9BF9-1F8918562F48}" type="pres">
      <dgm:prSet presAssocID="{F473E4F2-71FA-4DF0-8806-9BABB34CDD97}" presName="level2hierChild" presStyleCnt="0"/>
      <dgm:spPr/>
    </dgm:pt>
    <dgm:pt modelId="{52BA4231-32FC-478D-8B67-681A6A4B88ED}" type="pres">
      <dgm:prSet presAssocID="{B2041DAE-942B-45D5-A2B2-4527FA74800C}" presName="conn2-1" presStyleLbl="parChTrans1D2" presStyleIdx="0" presStyleCnt="2"/>
      <dgm:spPr/>
      <dgm:t>
        <a:bodyPr/>
        <a:lstStyle/>
        <a:p>
          <a:endParaRPr lang="ru-RU"/>
        </a:p>
      </dgm:t>
    </dgm:pt>
    <dgm:pt modelId="{D3CF1B6F-E214-46FE-88E5-0DAFC7EE92C0}" type="pres">
      <dgm:prSet presAssocID="{B2041DAE-942B-45D5-A2B2-4527FA74800C}" presName="connTx" presStyleLbl="parChTrans1D2" presStyleIdx="0" presStyleCnt="2"/>
      <dgm:spPr/>
      <dgm:t>
        <a:bodyPr/>
        <a:lstStyle/>
        <a:p>
          <a:endParaRPr lang="ru-RU"/>
        </a:p>
      </dgm:t>
    </dgm:pt>
    <dgm:pt modelId="{FE1C7A6C-1565-4305-9976-319C5B8FC551}" type="pres">
      <dgm:prSet presAssocID="{362B4BA2-7562-4B19-BCCE-7C61F8AFD63A}" presName="root2" presStyleCnt="0"/>
      <dgm:spPr/>
    </dgm:pt>
    <dgm:pt modelId="{BF14685F-E74B-4DEA-B71F-E4B3FC08495B}" type="pres">
      <dgm:prSet presAssocID="{362B4BA2-7562-4B19-BCCE-7C61F8AFD63A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07B3F9A-99C3-4CF3-B674-790B1A3DDFBF}" type="pres">
      <dgm:prSet presAssocID="{362B4BA2-7562-4B19-BCCE-7C61F8AFD63A}" presName="level3hierChild" presStyleCnt="0"/>
      <dgm:spPr/>
    </dgm:pt>
    <dgm:pt modelId="{B3D8C4A9-BE99-4339-9A82-94C122EBCDF1}" type="pres">
      <dgm:prSet presAssocID="{1F75E2E2-BEEA-4835-9668-8DF0501A82F3}" presName="conn2-1" presStyleLbl="parChTrans1D3" presStyleIdx="0" presStyleCnt="4"/>
      <dgm:spPr/>
      <dgm:t>
        <a:bodyPr/>
        <a:lstStyle/>
        <a:p>
          <a:endParaRPr lang="ru-RU"/>
        </a:p>
      </dgm:t>
    </dgm:pt>
    <dgm:pt modelId="{3800C0B0-A63E-4F98-A683-912AE4A74990}" type="pres">
      <dgm:prSet presAssocID="{1F75E2E2-BEEA-4835-9668-8DF0501A82F3}" presName="connTx" presStyleLbl="parChTrans1D3" presStyleIdx="0" presStyleCnt="4"/>
      <dgm:spPr/>
      <dgm:t>
        <a:bodyPr/>
        <a:lstStyle/>
        <a:p>
          <a:endParaRPr lang="ru-RU"/>
        </a:p>
      </dgm:t>
    </dgm:pt>
    <dgm:pt modelId="{EDFA9EB5-510A-449D-988A-628E54B2E72C}" type="pres">
      <dgm:prSet presAssocID="{905B6A1A-4250-4FD8-8928-19BA99744592}" presName="root2" presStyleCnt="0"/>
      <dgm:spPr/>
    </dgm:pt>
    <dgm:pt modelId="{7D234A63-870B-43E9-9699-D0C212D96FA8}" type="pres">
      <dgm:prSet presAssocID="{905B6A1A-4250-4FD8-8928-19BA99744592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45864D3-3C5B-482A-ADE0-525E0190389F}" type="pres">
      <dgm:prSet presAssocID="{905B6A1A-4250-4FD8-8928-19BA99744592}" presName="level3hierChild" presStyleCnt="0"/>
      <dgm:spPr/>
    </dgm:pt>
    <dgm:pt modelId="{CC796711-6F2C-4E7F-98C3-CFA292664384}" type="pres">
      <dgm:prSet presAssocID="{5811DDCE-8BE0-4AAD-93F4-8F7257FB5F9F}" presName="conn2-1" presStyleLbl="parChTrans1D3" presStyleIdx="1" presStyleCnt="4"/>
      <dgm:spPr/>
      <dgm:t>
        <a:bodyPr/>
        <a:lstStyle/>
        <a:p>
          <a:endParaRPr lang="ru-RU"/>
        </a:p>
      </dgm:t>
    </dgm:pt>
    <dgm:pt modelId="{5E44F9C6-0129-48DA-80FC-F6311FA1D813}" type="pres">
      <dgm:prSet presAssocID="{5811DDCE-8BE0-4AAD-93F4-8F7257FB5F9F}" presName="connTx" presStyleLbl="parChTrans1D3" presStyleIdx="1" presStyleCnt="4"/>
      <dgm:spPr/>
      <dgm:t>
        <a:bodyPr/>
        <a:lstStyle/>
        <a:p>
          <a:endParaRPr lang="ru-RU"/>
        </a:p>
      </dgm:t>
    </dgm:pt>
    <dgm:pt modelId="{54AC804B-D53A-4F38-B7AE-62B33DFC7F40}" type="pres">
      <dgm:prSet presAssocID="{59B7224A-5DCB-408A-AEF6-0F5ECFB91CB3}" presName="root2" presStyleCnt="0"/>
      <dgm:spPr/>
    </dgm:pt>
    <dgm:pt modelId="{E09DEA11-AA66-4017-BB30-7E21888A8359}" type="pres">
      <dgm:prSet presAssocID="{59B7224A-5DCB-408A-AEF6-0F5ECFB91CB3}" presName="LevelTwoTextNode" presStyleLbl="node3" presStyleIdx="1" presStyleCnt="4" custLinFactNeighborX="292" custLinFactNeighborY="464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05A088B-E32E-4901-9C2C-0DA404C7B5C1}" type="pres">
      <dgm:prSet presAssocID="{59B7224A-5DCB-408A-AEF6-0F5ECFB91CB3}" presName="level3hierChild" presStyleCnt="0"/>
      <dgm:spPr/>
    </dgm:pt>
    <dgm:pt modelId="{F3AC0B21-F959-48C3-9EAF-4B54173FB355}" type="pres">
      <dgm:prSet presAssocID="{D6D045F4-2062-4F0D-8BF9-3720B296F9E9}" presName="conn2-1" presStyleLbl="parChTrans1D3" presStyleIdx="2" presStyleCnt="4"/>
      <dgm:spPr/>
      <dgm:t>
        <a:bodyPr/>
        <a:lstStyle/>
        <a:p>
          <a:endParaRPr lang="ru-RU"/>
        </a:p>
      </dgm:t>
    </dgm:pt>
    <dgm:pt modelId="{C045DAF4-BC9D-4E65-B218-7A527C6119C5}" type="pres">
      <dgm:prSet presAssocID="{D6D045F4-2062-4F0D-8BF9-3720B296F9E9}" presName="connTx" presStyleLbl="parChTrans1D3" presStyleIdx="2" presStyleCnt="4"/>
      <dgm:spPr/>
      <dgm:t>
        <a:bodyPr/>
        <a:lstStyle/>
        <a:p>
          <a:endParaRPr lang="ru-RU"/>
        </a:p>
      </dgm:t>
    </dgm:pt>
    <dgm:pt modelId="{04CDAF0D-8CC3-4F98-833F-C9CF8A816FC1}" type="pres">
      <dgm:prSet presAssocID="{22DCE417-8E88-4044-90A8-2C0503ABD3D7}" presName="root2" presStyleCnt="0"/>
      <dgm:spPr/>
    </dgm:pt>
    <dgm:pt modelId="{81910C4E-80AA-432C-9315-0FA823513FCE}" type="pres">
      <dgm:prSet presAssocID="{22DCE417-8E88-4044-90A8-2C0503ABD3D7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AA9F313-3E6E-409E-9CF4-2AF5370D2B28}" type="pres">
      <dgm:prSet presAssocID="{22DCE417-8E88-4044-90A8-2C0503ABD3D7}" presName="level3hierChild" presStyleCnt="0"/>
      <dgm:spPr/>
    </dgm:pt>
    <dgm:pt modelId="{54E69B1F-75C4-4A9D-A4CF-F7350984B7AA}" type="pres">
      <dgm:prSet presAssocID="{FC012111-28BC-4214-8465-8F6EB215EE0C}" presName="conn2-1" presStyleLbl="parChTrans1D3" presStyleIdx="3" presStyleCnt="4"/>
      <dgm:spPr/>
      <dgm:t>
        <a:bodyPr/>
        <a:lstStyle/>
        <a:p>
          <a:endParaRPr lang="ru-RU"/>
        </a:p>
      </dgm:t>
    </dgm:pt>
    <dgm:pt modelId="{E2349093-CF14-4C61-B33C-0B21BA9130E5}" type="pres">
      <dgm:prSet presAssocID="{FC012111-28BC-4214-8465-8F6EB215EE0C}" presName="connTx" presStyleLbl="parChTrans1D3" presStyleIdx="3" presStyleCnt="4"/>
      <dgm:spPr/>
      <dgm:t>
        <a:bodyPr/>
        <a:lstStyle/>
        <a:p>
          <a:endParaRPr lang="ru-RU"/>
        </a:p>
      </dgm:t>
    </dgm:pt>
    <dgm:pt modelId="{1476D12B-4142-4759-8077-B76CB39ABB9A}" type="pres">
      <dgm:prSet presAssocID="{C99D298D-59BB-4EF2-9AF3-6C1C23F7743A}" presName="root2" presStyleCnt="0"/>
      <dgm:spPr/>
    </dgm:pt>
    <dgm:pt modelId="{82964807-C245-4092-8C1B-B816CDEFC6BD}" type="pres">
      <dgm:prSet presAssocID="{C99D298D-59BB-4EF2-9AF3-6C1C23F7743A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E0FB5BB-22A9-4EA9-B458-DAA5C5EC357F}" type="pres">
      <dgm:prSet presAssocID="{C99D298D-59BB-4EF2-9AF3-6C1C23F7743A}" presName="level3hierChild" presStyleCnt="0"/>
      <dgm:spPr/>
    </dgm:pt>
    <dgm:pt modelId="{37BE4259-9DC9-431B-B3EC-B531072F73A8}" type="pres">
      <dgm:prSet presAssocID="{BF549D77-4BF7-4D0B-887E-883627B108E6}" presName="conn2-1" presStyleLbl="parChTrans1D2" presStyleIdx="1" presStyleCnt="2"/>
      <dgm:spPr/>
      <dgm:t>
        <a:bodyPr/>
        <a:lstStyle/>
        <a:p>
          <a:endParaRPr lang="ru-RU"/>
        </a:p>
      </dgm:t>
    </dgm:pt>
    <dgm:pt modelId="{BB3C2682-5C75-40BF-AF1E-7473D277AD98}" type="pres">
      <dgm:prSet presAssocID="{BF549D77-4BF7-4D0B-887E-883627B108E6}" presName="connTx" presStyleLbl="parChTrans1D2" presStyleIdx="1" presStyleCnt="2"/>
      <dgm:spPr/>
      <dgm:t>
        <a:bodyPr/>
        <a:lstStyle/>
        <a:p>
          <a:endParaRPr lang="ru-RU"/>
        </a:p>
      </dgm:t>
    </dgm:pt>
    <dgm:pt modelId="{6713658E-312A-4B0E-9108-5B9BE3F80B49}" type="pres">
      <dgm:prSet presAssocID="{0F5DF268-8118-45E8-B6B6-3921E7452F8F}" presName="root2" presStyleCnt="0"/>
      <dgm:spPr/>
    </dgm:pt>
    <dgm:pt modelId="{11A84294-5510-4746-BB15-C67C6C38C566}" type="pres">
      <dgm:prSet presAssocID="{0F5DF268-8118-45E8-B6B6-3921E7452F8F}" presName="LevelTwoTextNode" presStyleLbl="node2" presStyleIdx="1" presStyleCnt="2" custLinFactNeighborX="0" custLinFactNeighborY="-32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25E1FC0-34B6-4704-8F6D-08A91CD20765}" type="pres">
      <dgm:prSet presAssocID="{0F5DF268-8118-45E8-B6B6-3921E7452F8F}" presName="level3hierChild" presStyleCnt="0"/>
      <dgm:spPr/>
    </dgm:pt>
  </dgm:ptLst>
  <dgm:cxnLst>
    <dgm:cxn modelId="{AB2B7850-9967-4E6E-BEF5-99AE4AD66D11}" srcId="{F473E4F2-71FA-4DF0-8806-9BABB34CDD97}" destId="{0F5DF268-8118-45E8-B6B6-3921E7452F8F}" srcOrd="1" destOrd="0" parTransId="{BF549D77-4BF7-4D0B-887E-883627B108E6}" sibTransId="{82016877-A152-4F14-8A27-544C396A157A}"/>
    <dgm:cxn modelId="{1F8431F7-A7E5-499D-BB80-C7B7B1EF0A62}" type="presOf" srcId="{B2041DAE-942B-45D5-A2B2-4527FA74800C}" destId="{52BA4231-32FC-478D-8B67-681A6A4B88ED}" srcOrd="0" destOrd="0" presId="urn:microsoft.com/office/officeart/2005/8/layout/hierarchy2"/>
    <dgm:cxn modelId="{D6927C4E-04FA-4BA6-AEA3-4BD403CDE1A1}" type="presOf" srcId="{362B4BA2-7562-4B19-BCCE-7C61F8AFD63A}" destId="{BF14685F-E74B-4DEA-B71F-E4B3FC08495B}" srcOrd="0" destOrd="0" presId="urn:microsoft.com/office/officeart/2005/8/layout/hierarchy2"/>
    <dgm:cxn modelId="{814DA4EB-0C01-4FD5-B80E-EE232B4CE65F}" srcId="{362B4BA2-7562-4B19-BCCE-7C61F8AFD63A}" destId="{C99D298D-59BB-4EF2-9AF3-6C1C23F7743A}" srcOrd="3" destOrd="0" parTransId="{FC012111-28BC-4214-8465-8F6EB215EE0C}" sibTransId="{46CB9EBA-DDB2-4565-9A3A-15993E6F18F2}"/>
    <dgm:cxn modelId="{430C959B-3863-4273-A1FC-E8B72ED0FCB8}" type="presOf" srcId="{6BB5318D-66C4-4D4F-B4CA-C96BAB4EE08F}" destId="{E42DE4AB-292D-4586-99C9-012025286FC2}" srcOrd="0" destOrd="0" presId="urn:microsoft.com/office/officeart/2005/8/layout/hierarchy2"/>
    <dgm:cxn modelId="{B6F93673-095C-4F99-87A4-E20A17A5C733}" srcId="{362B4BA2-7562-4B19-BCCE-7C61F8AFD63A}" destId="{59B7224A-5DCB-408A-AEF6-0F5ECFB91CB3}" srcOrd="1" destOrd="0" parTransId="{5811DDCE-8BE0-4AAD-93F4-8F7257FB5F9F}" sibTransId="{57B2E499-2F4D-40D3-871B-CD6A8C310405}"/>
    <dgm:cxn modelId="{BABDD46E-4457-44DC-967A-B0632F3D3C8F}" type="presOf" srcId="{5811DDCE-8BE0-4AAD-93F4-8F7257FB5F9F}" destId="{5E44F9C6-0129-48DA-80FC-F6311FA1D813}" srcOrd="1" destOrd="0" presId="urn:microsoft.com/office/officeart/2005/8/layout/hierarchy2"/>
    <dgm:cxn modelId="{A3A75C50-73C5-4063-863F-598D5BD1E3BB}" type="presOf" srcId="{BF549D77-4BF7-4D0B-887E-883627B108E6}" destId="{BB3C2682-5C75-40BF-AF1E-7473D277AD98}" srcOrd="1" destOrd="0" presId="urn:microsoft.com/office/officeart/2005/8/layout/hierarchy2"/>
    <dgm:cxn modelId="{77A4221B-B2CF-42F4-ACC5-869C7E395D45}" type="presOf" srcId="{D6D045F4-2062-4F0D-8BF9-3720B296F9E9}" destId="{F3AC0B21-F959-48C3-9EAF-4B54173FB355}" srcOrd="0" destOrd="0" presId="urn:microsoft.com/office/officeart/2005/8/layout/hierarchy2"/>
    <dgm:cxn modelId="{C1E191CB-2C4C-44E7-BF5B-399165C4FFE2}" type="presOf" srcId="{C99D298D-59BB-4EF2-9AF3-6C1C23F7743A}" destId="{82964807-C245-4092-8C1B-B816CDEFC6BD}" srcOrd="0" destOrd="0" presId="urn:microsoft.com/office/officeart/2005/8/layout/hierarchy2"/>
    <dgm:cxn modelId="{7BA126F4-D7D2-4E62-9E5C-0521BBE8272C}" type="presOf" srcId="{F473E4F2-71FA-4DF0-8806-9BABB34CDD97}" destId="{36048EF2-BE1C-4404-8360-C25447BD4EF8}" srcOrd="0" destOrd="0" presId="urn:microsoft.com/office/officeart/2005/8/layout/hierarchy2"/>
    <dgm:cxn modelId="{C24929D6-B746-4624-8A71-F9EAAB16BABE}" type="presOf" srcId="{1F75E2E2-BEEA-4835-9668-8DF0501A82F3}" destId="{B3D8C4A9-BE99-4339-9A82-94C122EBCDF1}" srcOrd="0" destOrd="0" presId="urn:microsoft.com/office/officeart/2005/8/layout/hierarchy2"/>
    <dgm:cxn modelId="{8C7C0FE2-62B9-4460-A9EA-0341B0C773E7}" type="presOf" srcId="{0F5DF268-8118-45E8-B6B6-3921E7452F8F}" destId="{11A84294-5510-4746-BB15-C67C6C38C566}" srcOrd="0" destOrd="0" presId="urn:microsoft.com/office/officeart/2005/8/layout/hierarchy2"/>
    <dgm:cxn modelId="{E129C8CA-A1D2-4340-8F65-74ACA3CD36A0}" type="presOf" srcId="{FC012111-28BC-4214-8465-8F6EB215EE0C}" destId="{E2349093-CF14-4C61-B33C-0B21BA9130E5}" srcOrd="1" destOrd="0" presId="urn:microsoft.com/office/officeart/2005/8/layout/hierarchy2"/>
    <dgm:cxn modelId="{34301D99-E7A0-40AA-8C1B-9722787EBAE5}" type="presOf" srcId="{5811DDCE-8BE0-4AAD-93F4-8F7257FB5F9F}" destId="{CC796711-6F2C-4E7F-98C3-CFA292664384}" srcOrd="0" destOrd="0" presId="urn:microsoft.com/office/officeart/2005/8/layout/hierarchy2"/>
    <dgm:cxn modelId="{DFA7B446-8116-410A-A110-2576991D9DBE}" type="presOf" srcId="{D6D045F4-2062-4F0D-8BF9-3720B296F9E9}" destId="{C045DAF4-BC9D-4E65-B218-7A527C6119C5}" srcOrd="1" destOrd="0" presId="urn:microsoft.com/office/officeart/2005/8/layout/hierarchy2"/>
    <dgm:cxn modelId="{CBD784EB-6029-4B6D-ACFE-6B8EEC66C175}" type="presOf" srcId="{1F75E2E2-BEEA-4835-9668-8DF0501A82F3}" destId="{3800C0B0-A63E-4F98-A683-912AE4A74990}" srcOrd="1" destOrd="0" presId="urn:microsoft.com/office/officeart/2005/8/layout/hierarchy2"/>
    <dgm:cxn modelId="{B0C5B3B8-38C3-4015-8D00-F05735C83D9E}" srcId="{362B4BA2-7562-4B19-BCCE-7C61F8AFD63A}" destId="{905B6A1A-4250-4FD8-8928-19BA99744592}" srcOrd="0" destOrd="0" parTransId="{1F75E2E2-BEEA-4835-9668-8DF0501A82F3}" sibTransId="{D482AE31-1BBE-4FEE-9CEB-B217FECA0C99}"/>
    <dgm:cxn modelId="{A4CA3AC7-9378-4096-8C0A-239590F5A8AE}" srcId="{362B4BA2-7562-4B19-BCCE-7C61F8AFD63A}" destId="{22DCE417-8E88-4044-90A8-2C0503ABD3D7}" srcOrd="2" destOrd="0" parTransId="{D6D045F4-2062-4F0D-8BF9-3720B296F9E9}" sibTransId="{F2128452-7BF6-458B-9C43-EBC2CAFFA885}"/>
    <dgm:cxn modelId="{38C0E674-2886-4426-A997-578838988362}" type="presOf" srcId="{FC012111-28BC-4214-8465-8F6EB215EE0C}" destId="{54E69B1F-75C4-4A9D-A4CF-F7350984B7AA}" srcOrd="0" destOrd="0" presId="urn:microsoft.com/office/officeart/2005/8/layout/hierarchy2"/>
    <dgm:cxn modelId="{9261DC7A-F4B0-48BC-B974-9B3813590BF6}" srcId="{F473E4F2-71FA-4DF0-8806-9BABB34CDD97}" destId="{362B4BA2-7562-4B19-BCCE-7C61F8AFD63A}" srcOrd="0" destOrd="0" parTransId="{B2041DAE-942B-45D5-A2B2-4527FA74800C}" sibTransId="{1C54FBBD-C35E-49C9-BE27-1A8AF13A445A}"/>
    <dgm:cxn modelId="{200AA87F-E5BA-4735-A7C2-5C49161764F2}" srcId="{6BB5318D-66C4-4D4F-B4CA-C96BAB4EE08F}" destId="{F473E4F2-71FA-4DF0-8806-9BABB34CDD97}" srcOrd="0" destOrd="0" parTransId="{9E3AD611-5DD6-45C8-8271-D86B5134605A}" sibTransId="{FA54FE12-39CE-4CA0-BE40-438CD53244D7}"/>
    <dgm:cxn modelId="{39E5330E-00F8-4A08-8612-7F3B740C7880}" type="presOf" srcId="{B2041DAE-942B-45D5-A2B2-4527FA74800C}" destId="{D3CF1B6F-E214-46FE-88E5-0DAFC7EE92C0}" srcOrd="1" destOrd="0" presId="urn:microsoft.com/office/officeart/2005/8/layout/hierarchy2"/>
    <dgm:cxn modelId="{A1A169FE-B81C-4C77-B4AB-180B19AEB472}" type="presOf" srcId="{BF549D77-4BF7-4D0B-887E-883627B108E6}" destId="{37BE4259-9DC9-431B-B3EC-B531072F73A8}" srcOrd="0" destOrd="0" presId="urn:microsoft.com/office/officeart/2005/8/layout/hierarchy2"/>
    <dgm:cxn modelId="{55389A63-E11B-4E05-8A55-629029E3D599}" type="presOf" srcId="{22DCE417-8E88-4044-90A8-2C0503ABD3D7}" destId="{81910C4E-80AA-432C-9315-0FA823513FCE}" srcOrd="0" destOrd="0" presId="urn:microsoft.com/office/officeart/2005/8/layout/hierarchy2"/>
    <dgm:cxn modelId="{C6002028-9640-4347-8312-904CC56527CC}" type="presOf" srcId="{905B6A1A-4250-4FD8-8928-19BA99744592}" destId="{7D234A63-870B-43E9-9699-D0C212D96FA8}" srcOrd="0" destOrd="0" presId="urn:microsoft.com/office/officeart/2005/8/layout/hierarchy2"/>
    <dgm:cxn modelId="{38D8A290-A15A-44E9-8F2F-04F08248B74A}" type="presOf" srcId="{59B7224A-5DCB-408A-AEF6-0F5ECFB91CB3}" destId="{E09DEA11-AA66-4017-BB30-7E21888A8359}" srcOrd="0" destOrd="0" presId="urn:microsoft.com/office/officeart/2005/8/layout/hierarchy2"/>
    <dgm:cxn modelId="{1705B856-257B-47AD-A465-2ED71D84127A}" type="presParOf" srcId="{E42DE4AB-292D-4586-99C9-012025286FC2}" destId="{A818854B-F8C3-4900-B0BC-F397588E2342}" srcOrd="0" destOrd="0" presId="urn:microsoft.com/office/officeart/2005/8/layout/hierarchy2"/>
    <dgm:cxn modelId="{558236DD-486C-4CF8-BDC6-64BD62341E8D}" type="presParOf" srcId="{A818854B-F8C3-4900-B0BC-F397588E2342}" destId="{36048EF2-BE1C-4404-8360-C25447BD4EF8}" srcOrd="0" destOrd="0" presId="urn:microsoft.com/office/officeart/2005/8/layout/hierarchy2"/>
    <dgm:cxn modelId="{5DD3CE56-A43C-4BC8-8075-7BE995335B7E}" type="presParOf" srcId="{A818854B-F8C3-4900-B0BC-F397588E2342}" destId="{978A6741-72FF-43FE-9BF9-1F8918562F48}" srcOrd="1" destOrd="0" presId="urn:microsoft.com/office/officeart/2005/8/layout/hierarchy2"/>
    <dgm:cxn modelId="{937A82FD-BDF7-4E65-BF06-BF75FBC3A3B9}" type="presParOf" srcId="{978A6741-72FF-43FE-9BF9-1F8918562F48}" destId="{52BA4231-32FC-478D-8B67-681A6A4B88ED}" srcOrd="0" destOrd="0" presId="urn:microsoft.com/office/officeart/2005/8/layout/hierarchy2"/>
    <dgm:cxn modelId="{ECFD60C3-DC17-455E-A525-4A9883AC8B7E}" type="presParOf" srcId="{52BA4231-32FC-478D-8B67-681A6A4B88ED}" destId="{D3CF1B6F-E214-46FE-88E5-0DAFC7EE92C0}" srcOrd="0" destOrd="0" presId="urn:microsoft.com/office/officeart/2005/8/layout/hierarchy2"/>
    <dgm:cxn modelId="{33F65EBB-4851-4D4A-92F1-036446EF347B}" type="presParOf" srcId="{978A6741-72FF-43FE-9BF9-1F8918562F48}" destId="{FE1C7A6C-1565-4305-9976-319C5B8FC551}" srcOrd="1" destOrd="0" presId="urn:microsoft.com/office/officeart/2005/8/layout/hierarchy2"/>
    <dgm:cxn modelId="{D2365790-9CAE-4CBA-8177-6479ABEBC9C6}" type="presParOf" srcId="{FE1C7A6C-1565-4305-9976-319C5B8FC551}" destId="{BF14685F-E74B-4DEA-B71F-E4B3FC08495B}" srcOrd="0" destOrd="0" presId="urn:microsoft.com/office/officeart/2005/8/layout/hierarchy2"/>
    <dgm:cxn modelId="{D9A88214-98FC-4A23-8654-6D3310AE80BE}" type="presParOf" srcId="{FE1C7A6C-1565-4305-9976-319C5B8FC551}" destId="{407B3F9A-99C3-4CF3-B674-790B1A3DDFBF}" srcOrd="1" destOrd="0" presId="urn:microsoft.com/office/officeart/2005/8/layout/hierarchy2"/>
    <dgm:cxn modelId="{2800D588-064B-4AFD-9810-8C820B672EDA}" type="presParOf" srcId="{407B3F9A-99C3-4CF3-B674-790B1A3DDFBF}" destId="{B3D8C4A9-BE99-4339-9A82-94C122EBCDF1}" srcOrd="0" destOrd="0" presId="urn:microsoft.com/office/officeart/2005/8/layout/hierarchy2"/>
    <dgm:cxn modelId="{1C322766-4EC6-4E9C-B2B6-4857243DDF9D}" type="presParOf" srcId="{B3D8C4A9-BE99-4339-9A82-94C122EBCDF1}" destId="{3800C0B0-A63E-4F98-A683-912AE4A74990}" srcOrd="0" destOrd="0" presId="urn:microsoft.com/office/officeart/2005/8/layout/hierarchy2"/>
    <dgm:cxn modelId="{F7C137B8-2CAC-4F8E-8D90-74FB78802DFA}" type="presParOf" srcId="{407B3F9A-99C3-4CF3-B674-790B1A3DDFBF}" destId="{EDFA9EB5-510A-449D-988A-628E54B2E72C}" srcOrd="1" destOrd="0" presId="urn:microsoft.com/office/officeart/2005/8/layout/hierarchy2"/>
    <dgm:cxn modelId="{F859C575-8AD4-45E2-B387-35DDEDCC90C8}" type="presParOf" srcId="{EDFA9EB5-510A-449D-988A-628E54B2E72C}" destId="{7D234A63-870B-43E9-9699-D0C212D96FA8}" srcOrd="0" destOrd="0" presId="urn:microsoft.com/office/officeart/2005/8/layout/hierarchy2"/>
    <dgm:cxn modelId="{420468E5-356F-452D-A498-55BEC81B2AC0}" type="presParOf" srcId="{EDFA9EB5-510A-449D-988A-628E54B2E72C}" destId="{D45864D3-3C5B-482A-ADE0-525E0190389F}" srcOrd="1" destOrd="0" presId="urn:microsoft.com/office/officeart/2005/8/layout/hierarchy2"/>
    <dgm:cxn modelId="{8B6BBD74-E9C8-4341-B816-FEE17F2AE77E}" type="presParOf" srcId="{407B3F9A-99C3-4CF3-B674-790B1A3DDFBF}" destId="{CC796711-6F2C-4E7F-98C3-CFA292664384}" srcOrd="2" destOrd="0" presId="urn:microsoft.com/office/officeart/2005/8/layout/hierarchy2"/>
    <dgm:cxn modelId="{2FAEC289-948E-42B6-B59E-19E12A93528C}" type="presParOf" srcId="{CC796711-6F2C-4E7F-98C3-CFA292664384}" destId="{5E44F9C6-0129-48DA-80FC-F6311FA1D813}" srcOrd="0" destOrd="0" presId="urn:microsoft.com/office/officeart/2005/8/layout/hierarchy2"/>
    <dgm:cxn modelId="{2999F89F-F9BE-49DB-A877-AC942BE2F0A2}" type="presParOf" srcId="{407B3F9A-99C3-4CF3-B674-790B1A3DDFBF}" destId="{54AC804B-D53A-4F38-B7AE-62B33DFC7F40}" srcOrd="3" destOrd="0" presId="urn:microsoft.com/office/officeart/2005/8/layout/hierarchy2"/>
    <dgm:cxn modelId="{19E3C36A-921D-40CC-971F-F2A3EB4FCAB5}" type="presParOf" srcId="{54AC804B-D53A-4F38-B7AE-62B33DFC7F40}" destId="{E09DEA11-AA66-4017-BB30-7E21888A8359}" srcOrd="0" destOrd="0" presId="urn:microsoft.com/office/officeart/2005/8/layout/hierarchy2"/>
    <dgm:cxn modelId="{D8552AE7-BA03-45A4-995A-00E930DA2076}" type="presParOf" srcId="{54AC804B-D53A-4F38-B7AE-62B33DFC7F40}" destId="{C05A088B-E32E-4901-9C2C-0DA404C7B5C1}" srcOrd="1" destOrd="0" presId="urn:microsoft.com/office/officeart/2005/8/layout/hierarchy2"/>
    <dgm:cxn modelId="{3D0B770F-82DB-4114-A8DF-40003BF17DE8}" type="presParOf" srcId="{407B3F9A-99C3-4CF3-B674-790B1A3DDFBF}" destId="{F3AC0B21-F959-48C3-9EAF-4B54173FB355}" srcOrd="4" destOrd="0" presId="urn:microsoft.com/office/officeart/2005/8/layout/hierarchy2"/>
    <dgm:cxn modelId="{0D008FB3-55CF-44C2-A7D4-61EDEFEF6BAB}" type="presParOf" srcId="{F3AC0B21-F959-48C3-9EAF-4B54173FB355}" destId="{C045DAF4-BC9D-4E65-B218-7A527C6119C5}" srcOrd="0" destOrd="0" presId="urn:microsoft.com/office/officeart/2005/8/layout/hierarchy2"/>
    <dgm:cxn modelId="{91F7CF8B-4AAD-4E82-8452-675F8D109B6A}" type="presParOf" srcId="{407B3F9A-99C3-4CF3-B674-790B1A3DDFBF}" destId="{04CDAF0D-8CC3-4F98-833F-C9CF8A816FC1}" srcOrd="5" destOrd="0" presId="urn:microsoft.com/office/officeart/2005/8/layout/hierarchy2"/>
    <dgm:cxn modelId="{E2D5F65B-EEA2-49E9-9FCE-22AD5DD0D1D7}" type="presParOf" srcId="{04CDAF0D-8CC3-4F98-833F-C9CF8A816FC1}" destId="{81910C4E-80AA-432C-9315-0FA823513FCE}" srcOrd="0" destOrd="0" presId="urn:microsoft.com/office/officeart/2005/8/layout/hierarchy2"/>
    <dgm:cxn modelId="{DD0429B3-189E-4E33-9D05-C78FE7A668A0}" type="presParOf" srcId="{04CDAF0D-8CC3-4F98-833F-C9CF8A816FC1}" destId="{CAA9F313-3E6E-409E-9CF4-2AF5370D2B28}" srcOrd="1" destOrd="0" presId="urn:microsoft.com/office/officeart/2005/8/layout/hierarchy2"/>
    <dgm:cxn modelId="{F921880F-28A0-472D-B125-0A4B20CDB77C}" type="presParOf" srcId="{407B3F9A-99C3-4CF3-B674-790B1A3DDFBF}" destId="{54E69B1F-75C4-4A9D-A4CF-F7350984B7AA}" srcOrd="6" destOrd="0" presId="urn:microsoft.com/office/officeart/2005/8/layout/hierarchy2"/>
    <dgm:cxn modelId="{13E6387E-9236-4BDE-939F-FB28D416F0CB}" type="presParOf" srcId="{54E69B1F-75C4-4A9D-A4CF-F7350984B7AA}" destId="{E2349093-CF14-4C61-B33C-0B21BA9130E5}" srcOrd="0" destOrd="0" presId="urn:microsoft.com/office/officeart/2005/8/layout/hierarchy2"/>
    <dgm:cxn modelId="{17065FB7-B822-4923-A401-5FC02A805E33}" type="presParOf" srcId="{407B3F9A-99C3-4CF3-B674-790B1A3DDFBF}" destId="{1476D12B-4142-4759-8077-B76CB39ABB9A}" srcOrd="7" destOrd="0" presId="urn:microsoft.com/office/officeart/2005/8/layout/hierarchy2"/>
    <dgm:cxn modelId="{48776CEE-93DB-46E0-8D8A-2F3D38D24EBD}" type="presParOf" srcId="{1476D12B-4142-4759-8077-B76CB39ABB9A}" destId="{82964807-C245-4092-8C1B-B816CDEFC6BD}" srcOrd="0" destOrd="0" presId="urn:microsoft.com/office/officeart/2005/8/layout/hierarchy2"/>
    <dgm:cxn modelId="{0957E58F-89A2-4822-A14A-21A19704ED2A}" type="presParOf" srcId="{1476D12B-4142-4759-8077-B76CB39ABB9A}" destId="{7E0FB5BB-22A9-4EA9-B458-DAA5C5EC357F}" srcOrd="1" destOrd="0" presId="urn:microsoft.com/office/officeart/2005/8/layout/hierarchy2"/>
    <dgm:cxn modelId="{EC12553D-D8AE-4351-A017-E39A17D72EB6}" type="presParOf" srcId="{978A6741-72FF-43FE-9BF9-1F8918562F48}" destId="{37BE4259-9DC9-431B-B3EC-B531072F73A8}" srcOrd="2" destOrd="0" presId="urn:microsoft.com/office/officeart/2005/8/layout/hierarchy2"/>
    <dgm:cxn modelId="{EEEFCBC2-89C5-4DF2-8D64-EBDB5C6DDB6E}" type="presParOf" srcId="{37BE4259-9DC9-431B-B3EC-B531072F73A8}" destId="{BB3C2682-5C75-40BF-AF1E-7473D277AD98}" srcOrd="0" destOrd="0" presId="urn:microsoft.com/office/officeart/2005/8/layout/hierarchy2"/>
    <dgm:cxn modelId="{3BBFAD0F-A633-475C-B6A9-3C0CCE6AD7FB}" type="presParOf" srcId="{978A6741-72FF-43FE-9BF9-1F8918562F48}" destId="{6713658E-312A-4B0E-9108-5B9BE3F80B49}" srcOrd="3" destOrd="0" presId="urn:microsoft.com/office/officeart/2005/8/layout/hierarchy2"/>
    <dgm:cxn modelId="{8493D757-96A4-4EAA-9B6E-99966557E96F}" type="presParOf" srcId="{6713658E-312A-4B0E-9108-5B9BE3F80B49}" destId="{11A84294-5510-4746-BB15-C67C6C38C566}" srcOrd="0" destOrd="0" presId="urn:microsoft.com/office/officeart/2005/8/layout/hierarchy2"/>
    <dgm:cxn modelId="{CE3B01AA-D865-4FE6-B2C8-9D6BD13F7FB0}" type="presParOf" srcId="{6713658E-312A-4B0E-9108-5B9BE3F80B49}" destId="{825E1FC0-34B6-4704-8F6D-08A91CD2076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048EF2-BE1C-4404-8360-C25447BD4EF8}">
      <dsp:nvSpPr>
        <dsp:cNvPr id="0" name=""/>
        <dsp:cNvSpPr/>
      </dsp:nvSpPr>
      <dsp:spPr>
        <a:xfrm>
          <a:off x="18960" y="2598755"/>
          <a:ext cx="1373615" cy="539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РЫНОК ЭЛЕКТРОЭНЕРГИИ</a:t>
          </a:r>
        </a:p>
      </dsp:txBody>
      <dsp:txXfrm>
        <a:off x="34763" y="2614558"/>
        <a:ext cx="1342009" cy="507943"/>
      </dsp:txXfrm>
    </dsp:sp>
    <dsp:sp modelId="{52BA4231-32FC-478D-8B67-681A6A4B88ED}">
      <dsp:nvSpPr>
        <dsp:cNvPr id="0" name=""/>
        <dsp:cNvSpPr/>
      </dsp:nvSpPr>
      <dsp:spPr>
        <a:xfrm rot="19464205">
          <a:off x="1298275" y="2554573"/>
          <a:ext cx="100929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09294" y="202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1777690" y="2549555"/>
        <a:ext cx="50464" cy="50464"/>
      </dsp:txXfrm>
    </dsp:sp>
    <dsp:sp modelId="{BF14685F-E74B-4DEA-B71F-E4B3FC08495B}">
      <dsp:nvSpPr>
        <dsp:cNvPr id="0" name=""/>
        <dsp:cNvSpPr/>
      </dsp:nvSpPr>
      <dsp:spPr>
        <a:xfrm>
          <a:off x="2213269" y="1768701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ОПТОВЫЙ РЫНОК</a:t>
          </a:r>
        </a:p>
      </dsp:txBody>
      <dsp:txXfrm>
        <a:off x="2243281" y="1798713"/>
        <a:ext cx="1989353" cy="964664"/>
      </dsp:txXfrm>
    </dsp:sp>
    <dsp:sp modelId="{B3D8C4A9-BE99-4339-9A82-94C122EBCDF1}">
      <dsp:nvSpPr>
        <dsp:cNvPr id="0" name=""/>
        <dsp:cNvSpPr/>
      </dsp:nvSpPr>
      <dsp:spPr>
        <a:xfrm rot="17692822">
          <a:off x="3698309" y="1377037"/>
          <a:ext cx="194842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948424" y="20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00" kern="1200"/>
        </a:p>
      </dsp:txBody>
      <dsp:txXfrm>
        <a:off x="4623811" y="1348541"/>
        <a:ext cx="97421" cy="97421"/>
      </dsp:txXfrm>
    </dsp:sp>
    <dsp:sp modelId="{7D234A63-870B-43E9-9699-D0C212D96FA8}">
      <dsp:nvSpPr>
        <dsp:cNvPr id="0" name=""/>
        <dsp:cNvSpPr/>
      </dsp:nvSpPr>
      <dsp:spPr>
        <a:xfrm>
          <a:off x="5082397" y="1113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РЫНОК РЕГУЛИРУЕМЫХ ДОГОВОРОВ</a:t>
          </a:r>
        </a:p>
      </dsp:txBody>
      <dsp:txXfrm>
        <a:off x="5112409" y="31125"/>
        <a:ext cx="1989353" cy="964664"/>
      </dsp:txXfrm>
    </dsp:sp>
    <dsp:sp modelId="{CC796711-6F2C-4E7F-98C3-CFA292664384}">
      <dsp:nvSpPr>
        <dsp:cNvPr id="0" name=""/>
        <dsp:cNvSpPr/>
      </dsp:nvSpPr>
      <dsp:spPr>
        <a:xfrm rot="19604200">
          <a:off x="4181747" y="1990005"/>
          <a:ext cx="98753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87534" y="20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4650825" y="1985532"/>
        <a:ext cx="49376" cy="49376"/>
      </dsp:txXfrm>
    </dsp:sp>
    <dsp:sp modelId="{E09DEA11-AA66-4017-BB30-7E21888A8359}">
      <dsp:nvSpPr>
        <dsp:cNvPr id="0" name=""/>
        <dsp:cNvSpPr/>
      </dsp:nvSpPr>
      <dsp:spPr>
        <a:xfrm>
          <a:off x="5088381" y="1227051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РЫНОК СВОБОДНЫХ ДОГОВОРОВ</a:t>
          </a:r>
        </a:p>
      </dsp:txBody>
      <dsp:txXfrm>
        <a:off x="5118393" y="1257063"/>
        <a:ext cx="1989353" cy="964664"/>
      </dsp:txXfrm>
    </dsp:sp>
    <dsp:sp modelId="{F3AC0B21-F959-48C3-9EAF-4B54173FB355}">
      <dsp:nvSpPr>
        <dsp:cNvPr id="0" name=""/>
        <dsp:cNvSpPr/>
      </dsp:nvSpPr>
      <dsp:spPr>
        <a:xfrm rot="2142401">
          <a:off x="4167759" y="2555429"/>
          <a:ext cx="100952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09526" y="20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4647284" y="2550405"/>
        <a:ext cx="50476" cy="50476"/>
      </dsp:txXfrm>
    </dsp:sp>
    <dsp:sp modelId="{81910C4E-80AA-432C-9315-0FA823513FCE}">
      <dsp:nvSpPr>
        <dsp:cNvPr id="0" name=""/>
        <dsp:cNvSpPr/>
      </dsp:nvSpPr>
      <dsp:spPr>
        <a:xfrm>
          <a:off x="5082397" y="2357897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РЫНОК НА СУТКИ ВПЕРЕД</a:t>
          </a:r>
        </a:p>
      </dsp:txBody>
      <dsp:txXfrm>
        <a:off x="5112409" y="2387909"/>
        <a:ext cx="1989353" cy="964664"/>
      </dsp:txXfrm>
    </dsp:sp>
    <dsp:sp modelId="{54E69B1F-75C4-4A9D-A4CF-F7350984B7AA}">
      <dsp:nvSpPr>
        <dsp:cNvPr id="0" name=""/>
        <dsp:cNvSpPr/>
      </dsp:nvSpPr>
      <dsp:spPr>
        <a:xfrm rot="3907178">
          <a:off x="3698309" y="3144625"/>
          <a:ext cx="194842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948424" y="20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00" kern="1200"/>
        </a:p>
      </dsp:txBody>
      <dsp:txXfrm>
        <a:off x="4623811" y="3116129"/>
        <a:ext cx="97421" cy="97421"/>
      </dsp:txXfrm>
    </dsp:sp>
    <dsp:sp modelId="{82964807-C245-4092-8C1B-B816CDEFC6BD}">
      <dsp:nvSpPr>
        <dsp:cNvPr id="0" name=""/>
        <dsp:cNvSpPr/>
      </dsp:nvSpPr>
      <dsp:spPr>
        <a:xfrm>
          <a:off x="5082397" y="3536289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БАЛАНСИРУЮЩИЙ РЫНОК</a:t>
          </a:r>
        </a:p>
      </dsp:txBody>
      <dsp:txXfrm>
        <a:off x="5112409" y="3566301"/>
        <a:ext cx="1989353" cy="964664"/>
      </dsp:txXfrm>
    </dsp:sp>
    <dsp:sp modelId="{37BE4259-9DC9-431B-B3EC-B531072F73A8}">
      <dsp:nvSpPr>
        <dsp:cNvPr id="0" name=""/>
        <dsp:cNvSpPr/>
      </dsp:nvSpPr>
      <dsp:spPr>
        <a:xfrm rot="2136135">
          <a:off x="1298239" y="3142119"/>
          <a:ext cx="100936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09366" y="202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1777688" y="3137100"/>
        <a:ext cx="50468" cy="50468"/>
      </dsp:txXfrm>
    </dsp:sp>
    <dsp:sp modelId="{11A84294-5510-4746-BB15-C67C6C38C566}">
      <dsp:nvSpPr>
        <dsp:cNvPr id="0" name=""/>
        <dsp:cNvSpPr/>
      </dsp:nvSpPr>
      <dsp:spPr>
        <a:xfrm>
          <a:off x="2213269" y="2943794"/>
          <a:ext cx="2049377" cy="1024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РОЗНИЧНЫЙ РЫНОК</a:t>
          </a:r>
        </a:p>
      </dsp:txBody>
      <dsp:txXfrm>
        <a:off x="2243281" y="2973806"/>
        <a:ext cx="1989353" cy="964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F1CE0-8817-45F6-8006-8CF3D74A167E}" type="datetimeFigureOut">
              <a:rPr lang="ru-RU" smtClean="0"/>
              <a:pPr/>
              <a:t>13.12.2023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E420C-0D5B-44C9-9A3F-DB10407069E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24867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Описывается замысел и ключевая идея проектного решения</a:t>
            </a:r>
          </a:p>
          <a:p>
            <a:pPr marL="228600" indent="-228600">
              <a:buAutoNum type="arabicPeriod"/>
            </a:pPr>
            <a:r>
              <a:rPr lang="ru-RU" dirty="0"/>
              <a:t>Описываются наиболее значимые функциональные характеристики проектного решения</a:t>
            </a:r>
          </a:p>
        </p:txBody>
      </p:sp>
    </p:spTree>
    <p:extLst>
      <p:ext uri="{BB962C8B-B14F-4D97-AF65-F5344CB8AC3E}">
        <p14:creationId xmlns:p14="http://schemas.microsoft.com/office/powerpoint/2010/main" xmlns="" val="3009866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Описывается техническое устройство проектного решения</a:t>
            </a:r>
          </a:p>
          <a:p>
            <a:r>
              <a:rPr lang="ru-RU" dirty="0"/>
              <a:t>2. Перечисляются используемые технологии</a:t>
            </a:r>
          </a:p>
          <a:p>
            <a:r>
              <a:rPr lang="ru-RU" dirty="0"/>
              <a:t>3. Указываются технические параметры решения</a:t>
            </a:r>
          </a:p>
        </p:txBody>
      </p:sp>
    </p:spTree>
    <p:extLst>
      <p:ext uri="{BB962C8B-B14F-4D97-AF65-F5344CB8AC3E}">
        <p14:creationId xmlns:p14="http://schemas.microsoft.com/office/powerpoint/2010/main" xmlns="" val="388856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Описывается устройство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Указываются характеристики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Описываются функциональные возможности прототипа</a:t>
            </a:r>
          </a:p>
        </p:txBody>
      </p:sp>
    </p:spTree>
    <p:extLst>
      <p:ext uri="{BB962C8B-B14F-4D97-AF65-F5344CB8AC3E}">
        <p14:creationId xmlns:p14="http://schemas.microsoft.com/office/powerpoint/2010/main" xmlns="" val="321183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Описывается устройство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Указываются характеристики прототипа</a:t>
            </a:r>
          </a:p>
          <a:p>
            <a:pPr marL="228600" indent="-228600">
              <a:buAutoNum type="arabicPeriod"/>
            </a:pPr>
            <a:r>
              <a:rPr lang="ru-RU" dirty="0"/>
              <a:t>Описываются функциональные возможности прототипа</a:t>
            </a:r>
          </a:p>
        </p:txBody>
      </p:sp>
    </p:spTree>
    <p:extLst>
      <p:ext uri="{BB962C8B-B14F-4D97-AF65-F5344CB8AC3E}">
        <p14:creationId xmlns:p14="http://schemas.microsoft.com/office/powerpoint/2010/main" xmlns="" val="2550436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Описываются экономические эффекты реализации проектного решения</a:t>
            </a:r>
          </a:p>
          <a:p>
            <a:pPr marL="228600" indent="-228600">
              <a:buAutoNum type="arabicPeriod"/>
            </a:pPr>
            <a:r>
              <a:rPr lang="ru-RU" dirty="0"/>
              <a:t>Указывается стоимость проектного решения и/или затраты на его реализацию</a:t>
            </a:r>
          </a:p>
          <a:p>
            <a:pPr marL="228600" indent="-228600">
              <a:buAutoNum type="arabicPeriod"/>
            </a:pPr>
            <a:r>
              <a:rPr lang="ru-RU" dirty="0"/>
              <a:t>Приводится экономические обоснование целесообразности реализации проектного решения</a:t>
            </a:r>
          </a:p>
        </p:txBody>
      </p:sp>
    </p:spTree>
    <p:extLst>
      <p:ext uri="{BB962C8B-B14F-4D97-AF65-F5344CB8AC3E}">
        <p14:creationId xmlns:p14="http://schemas.microsoft.com/office/powerpoint/2010/main" xmlns="" val="29555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62467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8555326" y="6406916"/>
            <a:ext cx="487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92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fld id="{36C4B3AC-3E6F-419C-B436-76AA1A222BC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9350" y="380227"/>
            <a:ext cx="1482023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xmlns="" val="37396315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13.12.2023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jpeg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4348" y="138747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PFDinTextCondPro-Medium"/>
              </a:rPr>
              <a:t>Проект </a:t>
            </a:r>
            <a:r>
              <a:rPr lang="en-US" dirty="0" smtClean="0">
                <a:latin typeface="PFDinTextCondPro-Medium"/>
              </a:rPr>
              <a:t/>
            </a:r>
            <a:br>
              <a:rPr lang="en-US" dirty="0" smtClean="0">
                <a:latin typeface="PFDinTextCondPro-Medium"/>
              </a:rPr>
            </a:br>
            <a:r>
              <a:rPr lang="en-US" sz="5400" b="1" dirty="0" smtClean="0">
                <a:latin typeface="PFDinTextCondPro-Medium"/>
              </a:rPr>
              <a:t>“</a:t>
            </a:r>
            <a:r>
              <a:rPr lang="ru-RU" sz="5400" b="1" dirty="0" smtClean="0">
                <a:latin typeface="PFDinTextCondPro-Medium"/>
              </a:rPr>
              <a:t>Энергетический оракул</a:t>
            </a:r>
            <a:r>
              <a:rPr lang="en-US" sz="5400" b="1" dirty="0" smtClean="0">
                <a:latin typeface="PFDinTextCondPro-Medium"/>
              </a:rPr>
              <a:t>”</a:t>
            </a:r>
            <a:endParaRPr lang="ru-RU" sz="5400" b="1" dirty="0">
              <a:latin typeface="PFDinTextCondPro-Medium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43570" y="5033986"/>
            <a:ext cx="3500430" cy="1752600"/>
          </a:xfrm>
        </p:spPr>
        <p:txBody>
          <a:bodyPr>
            <a:normAutofit lnSpcReduction="10000"/>
          </a:bodyPr>
          <a:lstStyle/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Выполнили</a:t>
            </a:r>
            <a:r>
              <a:rPr lang="en-US" sz="1600" dirty="0" smtClean="0">
                <a:solidFill>
                  <a:schemeClr val="tx1"/>
                </a:solidFill>
                <a:latin typeface="PFDinTextCondPro-Medium"/>
              </a:rPr>
              <a:t>: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Кириллов Владимир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Выдай Даниил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Рябов Михаил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Михеева Елизавета</a:t>
            </a:r>
          </a:p>
          <a:p>
            <a:pPr algn="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11 А класс</a:t>
            </a:r>
            <a:endParaRPr lang="ru-RU" sz="1600" dirty="0">
              <a:solidFill>
                <a:schemeClr val="tx1"/>
              </a:solidFill>
              <a:latin typeface="PFDinTextCondPro-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4414" y="3500438"/>
            <a:ext cx="6715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FDinTextCondPro-Medium"/>
              </a:rPr>
              <a:t>Предиктивная аналитика энергопотребления в сети</a:t>
            </a:r>
            <a:endParaRPr lang="ru-RU" sz="2400" dirty="0">
              <a:solidFill>
                <a:schemeClr val="tx1">
                  <a:lumMod val="50000"/>
                  <a:lumOff val="50000"/>
                </a:schemeClr>
              </a:solidFill>
              <a:latin typeface="PFDinTextCondPro-Medium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Капля 8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282" y="6305156"/>
            <a:ext cx="4857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PFDinTextCondPro-Medium"/>
              </a:rPr>
              <a:t>Вид ИИП – Практико-ориентированный</a:t>
            </a:r>
            <a:endParaRPr lang="ru-RU" sz="1600" dirty="0">
              <a:latin typeface="PFDinTextCondPro-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ПРОЕКТНОЕ РЕШЕНИЕ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4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DE71450-5015-843C-E715-D2903A1E5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15193" y="2872192"/>
            <a:ext cx="1113614" cy="11136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3EAE7362-9288-F91B-EDA7-8291D0AC25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6151" y="2749192"/>
            <a:ext cx="1354217" cy="13542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2728CF2-64FF-BAB4-A80C-EC93CAF1072B}"/>
              </a:ext>
            </a:extLst>
          </p:cNvPr>
          <p:cNvSpPr txBox="1"/>
          <p:nvPr/>
        </p:nvSpPr>
        <p:spPr>
          <a:xfrm>
            <a:off x="647564" y="1491979"/>
            <a:ext cx="7848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Модель способна строить почасовой прогноз на срок до 10 дней</a:t>
            </a:r>
            <a:r>
              <a:rPr lang="en-US" sz="1800" dirty="0"/>
              <a:t>,</a:t>
            </a:r>
            <a:r>
              <a:rPr lang="ru-RU" sz="1800" dirty="0"/>
              <a:t> учитывая определенные факторы. Такие как</a:t>
            </a:r>
            <a:r>
              <a:rPr lang="en-US" sz="1800" dirty="0"/>
              <a:t>:</a:t>
            </a:r>
            <a:endParaRPr lang="ru-RU" sz="1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="" xmlns:a16="http://schemas.microsoft.com/office/drawing/2014/main" id="{43C20BB2-E480-60D3-59E2-D111F99B7CA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4248" y="2880884"/>
            <a:ext cx="1113614" cy="11136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72D20C4-2C4D-F0BB-EC66-4655F533B7C2}"/>
              </a:ext>
            </a:extLst>
          </p:cNvPr>
          <p:cNvSpPr txBox="1"/>
          <p:nvPr/>
        </p:nvSpPr>
        <p:spPr>
          <a:xfrm>
            <a:off x="797132" y="4293096"/>
            <a:ext cx="205224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Погодные условия</a:t>
            </a:r>
            <a:r>
              <a:rPr lang="en-US" sz="1800" dirty="0"/>
              <a:t>:</a:t>
            </a:r>
            <a:endParaRPr lang="ru-RU" sz="1800" dirty="0"/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/>
              <a:t>Температура воздуха</a:t>
            </a:r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Осадки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CED3267-765C-A29B-C5AD-1945E930625E}"/>
              </a:ext>
            </a:extLst>
          </p:cNvPr>
          <p:cNvSpPr txBox="1"/>
          <p:nvPr/>
        </p:nvSpPr>
        <p:spPr>
          <a:xfrm>
            <a:off x="3581128" y="4293096"/>
            <a:ext cx="18184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</a:pPr>
            <a:r>
              <a:rPr lang="ru-RU" sz="1800" dirty="0"/>
              <a:t>Дата</a:t>
            </a:r>
            <a:r>
              <a:rPr lang="en-US" sz="1800" dirty="0"/>
              <a:t>:</a:t>
            </a:r>
            <a:endParaRPr lang="ru-RU" dirty="0"/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В</a:t>
            </a:r>
            <a:r>
              <a:rPr lang="ru-RU" sz="1800" dirty="0"/>
              <a:t>ремя года</a:t>
            </a:r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800" dirty="0"/>
              <a:t>Праздник</a:t>
            </a:r>
            <a:r>
              <a:rPr lang="ru-RU" dirty="0"/>
              <a:t>и</a:t>
            </a:r>
            <a:endParaRPr lang="ru-RU" sz="1800" dirty="0"/>
          </a:p>
          <a:p>
            <a:pPr marL="285750" indent="-285750" algn="just"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День недели</a:t>
            </a:r>
            <a:endParaRPr lang="ru-RU" sz="1800" dirty="0"/>
          </a:p>
          <a:p>
            <a:pPr marL="285750" indent="-285750" algn="just">
              <a:spcBef>
                <a:spcPts val="600"/>
              </a:spcBef>
              <a:buClr>
                <a:srgbClr val="0039A6"/>
              </a:buClr>
              <a:buFont typeface="Arial" panose="020B0604020202020204" pitchFamily="34" charset="0"/>
              <a:buChar char="•"/>
            </a:pPr>
            <a:endParaRPr lang="ru-RU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6526A37-1753-CE05-4E7F-97C5D4684D33}"/>
              </a:ext>
            </a:extLst>
          </p:cNvPr>
          <p:cNvSpPr txBox="1"/>
          <p:nvPr/>
        </p:nvSpPr>
        <p:spPr>
          <a:xfrm>
            <a:off x="6671133" y="4293096"/>
            <a:ext cx="1663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Время суток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Капля 12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293567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EF0C67F0-9262-5E7A-1D59-15D3DCB3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565" y="1487011"/>
            <a:ext cx="4231893" cy="1759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3BEE5CB-EE7C-1151-0F64-318DA0CF3EE7}"/>
              </a:ext>
            </a:extLst>
          </p:cNvPr>
          <p:cNvSpPr txBox="1"/>
          <p:nvPr/>
        </p:nvSpPr>
        <p:spPr>
          <a:xfrm>
            <a:off x="323528" y="1487011"/>
            <a:ext cx="39618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800" dirty="0"/>
              <a:t>Основной составляющей проектного решения является алгоритм предсказания временных рядов </a:t>
            </a:r>
            <a:br>
              <a:rPr lang="ru-RU" sz="1800" dirty="0"/>
            </a:br>
            <a:r>
              <a:rPr lang="ru-RU" sz="1800" dirty="0"/>
              <a:t>«</a:t>
            </a:r>
            <a:r>
              <a:rPr lang="en-US" sz="1800" dirty="0"/>
              <a:t>Random</a:t>
            </a:r>
            <a:r>
              <a:rPr lang="ru-RU" sz="1800" dirty="0"/>
              <a:t> </a:t>
            </a:r>
            <a:r>
              <a:rPr lang="en-US" sz="1800" dirty="0"/>
              <a:t>Forest</a:t>
            </a:r>
            <a:r>
              <a:rPr lang="ru-RU" sz="1800" dirty="0"/>
              <a:t>», что обеспечивает высокую точность.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="" xmlns:a16="http://schemas.microsoft.com/office/drawing/2014/main" id="{734942EA-E722-AFC1-E384-BC50ABAE0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F3DBADF-6BFD-00E3-133C-7194BB61B505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ПРОЕКТНОЕ РЕШЕНИЕ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9AF188AA-E451-AF0A-5806-561350B5B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4802" y="3717224"/>
            <a:ext cx="7933652" cy="8007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3C3416BA-7AD4-0D41-9868-ED200C890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401" y="4966992"/>
            <a:ext cx="7933652" cy="129455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Капля 11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285440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="" xmlns:a16="http://schemas.microsoft.com/office/drawing/2014/main" id="{734942EA-E722-AFC1-E384-BC50ABAE0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F3DBADF-6BFD-00E3-133C-7194BB61B505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ПРОЕКТНОЕ РЕШЕНИЕ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12719C84-6443-C7A3-C0CC-6CB82EFA7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6507" y="4736055"/>
            <a:ext cx="8050213" cy="15209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B7BDC24F-1F4D-BC91-4771-0A72C47F5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41945" y="1080866"/>
            <a:ext cx="4924774" cy="16073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04254D61-A023-20A5-50AA-BD7B7E2BA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41945" y="3139692"/>
            <a:ext cx="4924774" cy="1202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6146991-0E20-1B7D-513E-1DB6B607D388}"/>
              </a:ext>
            </a:extLst>
          </p:cNvPr>
          <p:cNvSpPr txBox="1"/>
          <p:nvPr/>
        </p:nvSpPr>
        <p:spPr>
          <a:xfrm>
            <a:off x="206977" y="2278789"/>
            <a:ext cx="37032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2000" dirty="0"/>
              <a:t>Также для прогнозирования потребления электроэнергии нами была использована нейронная сеть</a:t>
            </a:r>
            <a:r>
              <a:rPr lang="en-US" sz="2000" dirty="0"/>
              <a:t>,</a:t>
            </a:r>
            <a:r>
              <a:rPr lang="ru-RU" sz="2000" dirty="0"/>
              <a:t> реализованная с помощью библиотеки </a:t>
            </a:r>
            <a:r>
              <a:rPr lang="en-US" sz="2000" dirty="0" err="1"/>
              <a:t>Keras</a:t>
            </a:r>
            <a:r>
              <a:rPr lang="ru-RU" sz="2000" dirty="0"/>
              <a:t>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Капля 14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887562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97673"/>
            <a:ext cx="613858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АРХИТЕКТУРА ПРОЕКТНОГО РЕШЕНИЯ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7</a:t>
            </a:r>
          </a:p>
        </p:txBody>
      </p:sp>
      <p:sp>
        <p:nvSpPr>
          <p:cNvPr id="3" name="Google Shape;152;p21">
            <a:extLst>
              <a:ext uri="{FF2B5EF4-FFF2-40B4-BE49-F238E27FC236}">
                <a16:creationId xmlns="" xmlns:a16="http://schemas.microsoft.com/office/drawing/2014/main" id="{77791EBF-6BE0-2E60-9A0F-19200DC9E7B9}"/>
              </a:ext>
            </a:extLst>
          </p:cNvPr>
          <p:cNvSpPr txBox="1"/>
          <p:nvPr/>
        </p:nvSpPr>
        <p:spPr>
          <a:xfrm>
            <a:off x="666258" y="1478542"/>
            <a:ext cx="8041273" cy="71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>
                <a:solidFill>
                  <a:srgbClr val="181818"/>
                </a:solidFill>
                <a:ea typeface="Montserrat"/>
                <a:cs typeface="Montserrat"/>
                <a:sym typeface="Montserrat"/>
              </a:rPr>
              <a:t>Для реализации проекта нам понадобились следующие продукты и технологии:</a:t>
            </a:r>
            <a:endParaRPr lang="ru" dirty="0">
              <a:solidFill>
                <a:srgbClr val="181818"/>
              </a:solidFill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FFB92769-841F-6E6E-09BE-6429F86DB0C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7627" y="2647532"/>
            <a:ext cx="1146765" cy="114676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5207E600-C410-8059-4CEE-62CA6CEC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99575" y="4725145"/>
            <a:ext cx="1002875" cy="10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>
            <a:extLst>
              <a:ext uri="{FF2B5EF4-FFF2-40B4-BE49-F238E27FC236}">
                <a16:creationId xmlns="" xmlns:a16="http://schemas.microsoft.com/office/drawing/2014/main" id="{589AAD1E-F2FC-2AAE-9319-5A2EB91D23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1232520" cy="123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ADB1CC92-1CF4-ADB8-8EB6-5840824DAEC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6896" y="4509122"/>
            <a:ext cx="1237654" cy="1237655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="" xmlns:a16="http://schemas.microsoft.com/office/drawing/2014/main" id="{A5423073-0C03-0DCD-D446-9653BD5A5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62095" y="2245073"/>
            <a:ext cx="2390029" cy="19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="" xmlns:a16="http://schemas.microsoft.com/office/drawing/2014/main" id="{452E8F09-3E0D-9B8D-1062-AC042F43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1758" y="2366333"/>
            <a:ext cx="2405772" cy="135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="" xmlns:a16="http://schemas.microsoft.com/office/drawing/2014/main" id="{38E860F1-E736-2630-6282-9A244E162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59282" y="4656663"/>
            <a:ext cx="2565204" cy="144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Капля 16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2677161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ПРОТОТИП ПРОЕКТНОГО РЕШЕНИЯ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 dirty="0"/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F73E4E4-3C90-D4BB-3395-3B4D736B7612}"/>
              </a:ext>
            </a:extLst>
          </p:cNvPr>
          <p:cNvSpPr txBox="1"/>
          <p:nvPr/>
        </p:nvSpPr>
        <p:spPr>
          <a:xfrm>
            <a:off x="863588" y="2934674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1 день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5590FF6-D02A-E71B-BA56-13934FA195A3}"/>
              </a:ext>
            </a:extLst>
          </p:cNvPr>
          <p:cNvSpPr txBox="1"/>
          <p:nvPr/>
        </p:nvSpPr>
        <p:spPr>
          <a:xfrm>
            <a:off x="885960" y="5467810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3 дня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="" xmlns:a16="http://schemas.microsoft.com/office/drawing/2014/main" id="{2F2F920A-1A52-4733-89EF-1E4DE5EFB855}"/>
              </a:ext>
            </a:extLst>
          </p:cNvPr>
          <p:cNvCxnSpPr/>
          <p:nvPr/>
        </p:nvCxnSpPr>
        <p:spPr>
          <a:xfrm>
            <a:off x="179512" y="6237312"/>
            <a:ext cx="1064612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="" xmlns:a16="http://schemas.microsoft.com/office/drawing/2014/main" id="{09844EE0-F9EB-0946-28F8-5989DE28C8D3}"/>
              </a:ext>
            </a:extLst>
          </p:cNvPr>
          <p:cNvCxnSpPr/>
          <p:nvPr/>
        </p:nvCxnSpPr>
        <p:spPr>
          <a:xfrm>
            <a:off x="179512" y="6513336"/>
            <a:ext cx="106461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0956081-9E0A-CAB4-F514-D53566079A3E}"/>
              </a:ext>
            </a:extLst>
          </p:cNvPr>
          <p:cNvSpPr txBox="1"/>
          <p:nvPr/>
        </p:nvSpPr>
        <p:spPr>
          <a:xfrm>
            <a:off x="1418928" y="6080046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Реальное потребление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FECA81F-2842-F0C7-4DEE-4E98406E51C5}"/>
              </a:ext>
            </a:extLst>
          </p:cNvPr>
          <p:cNvSpPr txBox="1"/>
          <p:nvPr/>
        </p:nvSpPr>
        <p:spPr>
          <a:xfrm>
            <a:off x="1403648" y="6369905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Прогноз «</a:t>
            </a:r>
            <a:r>
              <a:rPr lang="en-US" sz="1400" dirty="0"/>
              <a:t>Random Forest</a:t>
            </a:r>
            <a:r>
              <a:rPr lang="ru-RU" sz="1400" dirty="0"/>
              <a:t>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24564EB-E1E5-D50A-B9C0-18125B5CCBF0}"/>
              </a:ext>
            </a:extLst>
          </p:cNvPr>
          <p:cNvSpPr txBox="1"/>
          <p:nvPr/>
        </p:nvSpPr>
        <p:spPr>
          <a:xfrm>
            <a:off x="711818" y="5771293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b="1" dirty="0"/>
              <a:t>Расшифровка графиков</a:t>
            </a:r>
            <a:r>
              <a:rPr lang="en-US" sz="1400" b="1" dirty="0"/>
              <a:t>:</a:t>
            </a:r>
            <a:endParaRPr lang="ru-RU" sz="1400" b="1" dirty="0"/>
          </a:p>
        </p:txBody>
      </p:sp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339417AB-374A-8008-F282-B59E616FA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5" t="30871" r="51574" b="58076"/>
          <a:stretch/>
        </p:blipFill>
        <p:spPr>
          <a:xfrm>
            <a:off x="4285864" y="1557840"/>
            <a:ext cx="4544141" cy="6145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70A5B2C-2B21-EC20-F671-2C987ED43901}"/>
              </a:ext>
            </a:extLst>
          </p:cNvPr>
          <p:cNvSpPr txBox="1"/>
          <p:nvPr/>
        </p:nvSpPr>
        <p:spPr>
          <a:xfrm>
            <a:off x="5580112" y="2243170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на 1 день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="" xmlns:a16="http://schemas.microsoft.com/office/drawing/2014/main" id="{0FA9ACDF-6013-97A7-D40C-93E99B20B2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0" t="30400" r="51279" b="58046"/>
          <a:stretch/>
        </p:blipFill>
        <p:spPr>
          <a:xfrm>
            <a:off x="4285860" y="3005744"/>
            <a:ext cx="4544140" cy="6510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ED690D7-BAA3-745C-92A7-07766789A0C5}"/>
              </a:ext>
            </a:extLst>
          </p:cNvPr>
          <p:cNvSpPr txBox="1"/>
          <p:nvPr/>
        </p:nvSpPr>
        <p:spPr>
          <a:xfrm>
            <a:off x="5580112" y="3818998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на </a:t>
            </a:r>
            <a:r>
              <a:rPr lang="en-US" sz="1400" i="1" dirty="0"/>
              <a:t>3</a:t>
            </a:r>
            <a:r>
              <a:rPr lang="ru-RU" sz="1400" i="1" dirty="0"/>
              <a:t> дня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7DCDFB0B-C299-7A6E-2AF5-E5CE82296B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0" t="30932" r="51279" b="58046"/>
          <a:stretch/>
        </p:blipFill>
        <p:spPr>
          <a:xfrm>
            <a:off x="4285860" y="4650442"/>
            <a:ext cx="4544140" cy="6145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F41EA40-D46A-6098-381C-7DEFF184C2DF}"/>
              </a:ext>
            </a:extLst>
          </p:cNvPr>
          <p:cNvSpPr txBox="1"/>
          <p:nvPr/>
        </p:nvSpPr>
        <p:spPr>
          <a:xfrm>
            <a:off x="5580112" y="5327245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на </a:t>
            </a:r>
            <a:r>
              <a:rPr lang="en-US" sz="1400" i="1" dirty="0"/>
              <a:t>10 </a:t>
            </a:r>
            <a:r>
              <a:rPr lang="ru-RU" sz="1400" i="1" dirty="0"/>
              <a:t>дней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="" xmlns:a16="http://schemas.microsoft.com/office/drawing/2014/main" id="{DCF8A970-9497-6169-CDFF-E7FAC2EE2C5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59" y="3452662"/>
            <a:ext cx="4133528" cy="188436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="" xmlns:a16="http://schemas.microsoft.com/office/drawing/2014/main" id="{A444D869-B875-A335-7E2C-5BC3B87C9F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71"/>
          <a:stretch/>
        </p:blipFill>
        <p:spPr>
          <a:xfrm>
            <a:off x="121163" y="962280"/>
            <a:ext cx="4083224" cy="2013987"/>
          </a:xfrm>
          <a:prstGeom prst="rect">
            <a:avLst/>
          </a:prstGeom>
        </p:spPr>
      </p:pic>
      <p:sp>
        <p:nvSpPr>
          <p:cNvPr id="30" name="Прямоугольник 29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1" name="Капля 30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134938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="" xmlns:a16="http://schemas.microsoft.com/office/drawing/2014/main" id="{94A24023-F5AD-6EE6-8D27-38EAC67B9133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ПРОТОТИП ПРОЕКТНОГО РЕШЕНИЯ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DF9DA593-23D3-36FA-98D6-C6B876456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396" b="2532"/>
          <a:stretch/>
        </p:blipFill>
        <p:spPr>
          <a:xfrm>
            <a:off x="4245654" y="882138"/>
            <a:ext cx="3404927" cy="22729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8D807ED7-D2A0-5D5B-01CD-254FDC27F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553" b="3688"/>
          <a:stretch/>
        </p:blipFill>
        <p:spPr>
          <a:xfrm>
            <a:off x="558742" y="822960"/>
            <a:ext cx="3360612" cy="2332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8C36917-4E3E-E02D-030F-538B619F5F96}"/>
              </a:ext>
            </a:extLst>
          </p:cNvPr>
          <p:cNvSpPr txBox="1"/>
          <p:nvPr/>
        </p:nvSpPr>
        <p:spPr>
          <a:xfrm>
            <a:off x="1076152" y="3249077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1 день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59F4DED-93FD-128E-79C3-D23E7F331E60}"/>
              </a:ext>
            </a:extLst>
          </p:cNvPr>
          <p:cNvSpPr txBox="1"/>
          <p:nvPr/>
        </p:nvSpPr>
        <p:spPr>
          <a:xfrm>
            <a:off x="5670028" y="6111569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Таблица ошибки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0C5C0BD8-2A72-5062-8E44-B46170DB7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82" t="37380" r="24013" b="17801"/>
          <a:stretch/>
        </p:blipFill>
        <p:spPr>
          <a:xfrm>
            <a:off x="4427984" y="3823669"/>
            <a:ext cx="3420380" cy="23053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CDB7764-2B13-8E83-3E12-BBDC4A014069}"/>
              </a:ext>
            </a:extLst>
          </p:cNvPr>
          <p:cNvSpPr txBox="1"/>
          <p:nvPr/>
        </p:nvSpPr>
        <p:spPr>
          <a:xfrm>
            <a:off x="4986281" y="3249076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/>
              <a:t>График предсказания на 3 дня</a:t>
            </a:r>
          </a:p>
        </p:txBody>
      </p:sp>
      <p:grpSp>
        <p:nvGrpSpPr>
          <p:cNvPr id="4" name="Группа 19">
            <a:extLst>
              <a:ext uri="{FF2B5EF4-FFF2-40B4-BE49-F238E27FC236}">
                <a16:creationId xmlns="" xmlns:a16="http://schemas.microsoft.com/office/drawing/2014/main" id="{779EBAC2-EB7B-F116-FE1A-D29223091DE8}"/>
              </a:ext>
            </a:extLst>
          </p:cNvPr>
          <p:cNvGrpSpPr/>
          <p:nvPr/>
        </p:nvGrpSpPr>
        <p:grpSpPr>
          <a:xfrm>
            <a:off x="383122" y="4202814"/>
            <a:ext cx="3357326" cy="863063"/>
            <a:chOff x="4572000" y="4582161"/>
            <a:chExt cx="3357326" cy="863063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="" xmlns:a16="http://schemas.microsoft.com/office/drawing/2014/main" id="{51FCE7E0-971E-E523-766E-634CA8489BDF}"/>
                </a:ext>
              </a:extLst>
            </p:cNvPr>
            <p:cNvCxnSpPr/>
            <p:nvPr/>
          </p:nvCxnSpPr>
          <p:spPr>
            <a:xfrm>
              <a:off x="4572000" y="5085184"/>
              <a:ext cx="1152128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="" xmlns:a16="http://schemas.microsoft.com/office/drawing/2014/main" id="{091DD0F8-96C1-EB62-FDE3-90C605BFD424}"/>
                </a:ext>
              </a:extLst>
            </p:cNvPr>
            <p:cNvCxnSpPr/>
            <p:nvPr/>
          </p:nvCxnSpPr>
          <p:spPr>
            <a:xfrm>
              <a:off x="4572000" y="5445224"/>
              <a:ext cx="115212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703B40B3-279F-B168-D5FC-ECD4920F5744}"/>
                </a:ext>
              </a:extLst>
            </p:cNvPr>
            <p:cNvSpPr txBox="1"/>
            <p:nvPr/>
          </p:nvSpPr>
          <p:spPr>
            <a:xfrm>
              <a:off x="5265030" y="4582161"/>
              <a:ext cx="2664296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ru-RU" sz="1400" b="1" dirty="0"/>
                <a:t>Расшифровка графика</a:t>
              </a:r>
              <a:r>
                <a:rPr lang="en-US" sz="1400" b="1" dirty="0"/>
                <a:t>:</a:t>
              </a:r>
              <a:endParaRPr lang="ru-RU" sz="1400" b="1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8D75686-1AD7-744F-B666-9BB86F8D4627}"/>
              </a:ext>
            </a:extLst>
          </p:cNvPr>
          <p:cNvSpPr txBox="1"/>
          <p:nvPr/>
        </p:nvSpPr>
        <p:spPr>
          <a:xfrm>
            <a:off x="1763688" y="4551948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Прогноз нейронной сети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6E23C52-9A42-0A1E-704E-76E6401B4C0C}"/>
              </a:ext>
            </a:extLst>
          </p:cNvPr>
          <p:cNvSpPr txBox="1"/>
          <p:nvPr/>
        </p:nvSpPr>
        <p:spPr>
          <a:xfrm>
            <a:off x="1763688" y="4875533"/>
            <a:ext cx="2664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dirty="0"/>
              <a:t>Реальное потребление 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="" xmlns:a16="http://schemas.microsoft.com/office/drawing/2014/main" id="{3BF6C18B-F376-1F35-A6DF-8898DE7EE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8384" y="6362372"/>
            <a:ext cx="1014916" cy="365125"/>
          </a:xfrm>
        </p:spPr>
        <p:txBody>
          <a:bodyPr/>
          <a:lstStyle/>
          <a:p>
            <a:r>
              <a:rPr lang="ru-RU" dirty="0"/>
              <a:t>9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Капля 23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422849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ПРОТОТИП ПРОЕКТНОГО РЕШЕНИЯ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028384" y="6362372"/>
            <a:ext cx="1014916" cy="365125"/>
          </a:xfrm>
        </p:spPr>
        <p:txBody>
          <a:bodyPr/>
          <a:lstStyle/>
          <a:p>
            <a:r>
              <a:rPr lang="ru-RU" dirty="0"/>
              <a:t>10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EE29918-D3D8-7188-39E6-24CDB429FC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3800"/>
          <a:stretch/>
        </p:blipFill>
        <p:spPr>
          <a:xfrm>
            <a:off x="4708863" y="3916277"/>
            <a:ext cx="4334441" cy="23454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8F0401B8-A501-8726-7EC0-09A3504064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5201"/>
          <a:stretch/>
        </p:blipFill>
        <p:spPr>
          <a:xfrm>
            <a:off x="4708863" y="1285973"/>
            <a:ext cx="4316681" cy="23018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5E3A4110-989D-6420-8C0C-AB9040CC25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b="5201"/>
          <a:stretch/>
        </p:blipFill>
        <p:spPr>
          <a:xfrm>
            <a:off x="92113" y="1285971"/>
            <a:ext cx="4316681" cy="230185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="" xmlns:a16="http://schemas.microsoft.com/office/drawing/2014/main" id="{675A10D1-6BE6-E34B-AC6A-3B14DB228F0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b="5201"/>
          <a:stretch/>
        </p:blipFill>
        <p:spPr>
          <a:xfrm>
            <a:off x="87609" y="3916277"/>
            <a:ext cx="4321184" cy="2304256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" name="Капля 19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625544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ПОЛЕЗНЫЕ ЭФФЕКТЫ ПРОЕКТА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1B822904-8564-A174-6488-AAC199350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37" t="37299" r="25588" b="23608"/>
          <a:stretch/>
        </p:blipFill>
        <p:spPr>
          <a:xfrm>
            <a:off x="251520" y="1234733"/>
            <a:ext cx="5324902" cy="298194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B0D7CFFD-FD45-B4C0-D56D-330033DE4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88" t="31800" r="40590" b="47200"/>
          <a:stretch/>
        </p:blipFill>
        <p:spPr>
          <a:xfrm>
            <a:off x="179512" y="5013175"/>
            <a:ext cx="4891624" cy="14401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A2957DD-7AE9-FFB6-BADC-6D907D078C04}"/>
              </a:ext>
            </a:extLst>
          </p:cNvPr>
          <p:cNvSpPr txBox="1"/>
          <p:nvPr/>
        </p:nvSpPr>
        <p:spPr>
          <a:xfrm>
            <a:off x="1259632" y="4509120"/>
            <a:ext cx="29523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i="1" dirty="0"/>
              <a:t>Коэффициент корреляции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="" xmlns:a16="http://schemas.microsoft.com/office/drawing/2014/main" id="{B4D44C70-6416-3F33-EF71-B3721A9E4844}"/>
              </a:ext>
            </a:extLst>
          </p:cNvPr>
          <p:cNvSpPr/>
          <p:nvPr/>
        </p:nvSpPr>
        <p:spPr>
          <a:xfrm>
            <a:off x="5364088" y="5085186"/>
            <a:ext cx="3600400" cy="1368151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003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ru-RU" sz="1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EC82777-B7EA-FE60-2920-F5A17F795E0D}"/>
              </a:ext>
            </a:extLst>
          </p:cNvPr>
          <p:cNvSpPr txBox="1"/>
          <p:nvPr/>
        </p:nvSpPr>
        <p:spPr>
          <a:xfrm>
            <a:off x="5477528" y="5129898"/>
            <a:ext cx="3779912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i="1" dirty="0"/>
              <a:t>Коэффициент корреляции – </a:t>
            </a:r>
            <a:r>
              <a:rPr lang="ru-RU" sz="1600" dirty="0"/>
              <a:t>это мера</a:t>
            </a:r>
            <a:r>
              <a:rPr lang="en-US" sz="1600" dirty="0"/>
              <a:t>,</a:t>
            </a:r>
            <a:r>
              <a:rPr lang="ru-RU" sz="1600" dirty="0"/>
              <a:t> которая вычисляет силу связи между движениями двух переменных. Полученные значения находятся в диапазоне от -1.0 до 1.0.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DF0CD1-33FF-2188-7F85-BD4A4D0AEC48}"/>
              </a:ext>
            </a:extLst>
          </p:cNvPr>
          <p:cNvSpPr txBox="1"/>
          <p:nvPr/>
        </p:nvSpPr>
        <p:spPr>
          <a:xfrm>
            <a:off x="5504414" y="2253184"/>
            <a:ext cx="3600088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/>
              <a:t>Во время периода с 11 июля 2023 года до 20 июля 2023 года наша модель смогла бы помочь Калининградской области сэкономить около 600тыс. рублей.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BB9F0F22-FF81-40AC-B74A-A61E1EC8D63C}"/>
              </a:ext>
            </a:extLst>
          </p:cNvPr>
          <p:cNvSpPr/>
          <p:nvPr/>
        </p:nvSpPr>
        <p:spPr>
          <a:xfrm>
            <a:off x="126988" y="1721718"/>
            <a:ext cx="12298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solidFill>
                  <a:schemeClr val="tx1">
                    <a:lumMod val="75000"/>
                  </a:schemeClr>
                </a:solidFill>
              </a:rPr>
              <a:t>Затраты в рублях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Капля 22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5327955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8495834" y="537531"/>
            <a:ext cx="441387" cy="37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46"/>
              <a:t>2</a:t>
            </a:r>
          </a:p>
        </p:txBody>
      </p:sp>
      <p:sp>
        <p:nvSpPr>
          <p:cNvPr id="5" name="Прямоугольник 2">
            <a:extLst>
              <a:ext uri="{FF2B5EF4-FFF2-40B4-BE49-F238E27FC236}">
                <a16:creationId xmlns="" xmlns:a16="http://schemas.microsoft.com/office/drawing/2014/main" id="{2AF8A9E4-44B5-460E-AB8E-A23B8F7DFF6E}"/>
              </a:ext>
            </a:extLst>
          </p:cNvPr>
          <p:cNvSpPr txBox="1"/>
          <p:nvPr/>
        </p:nvSpPr>
        <p:spPr>
          <a:xfrm>
            <a:off x="411982" y="3013504"/>
            <a:ext cx="8320036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2202" rIns="42202">
            <a:spAutoFit/>
          </a:bodyPr>
          <a:lstStyle/>
          <a:p>
            <a:pPr algn="ctr" defTabSz="840241">
              <a:spcBef>
                <a:spcPts val="554"/>
              </a:spcBef>
              <a:buSzPct val="100000"/>
              <a:defRPr sz="15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lang="ru-RU" sz="4800" dirty="0"/>
              <a:t>СПАСИБО ЗА ВНИМАНИЕ!</a:t>
            </a:r>
            <a:endParaRPr sz="4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D4436CCE-06D1-3E24-E1A9-8A39CDEBF5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768" y="6079586"/>
            <a:ext cx="1572995" cy="64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C3C73C37-B9F1-BC43-03E4-3FE6A25AFB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31881" y="6079586"/>
            <a:ext cx="680238" cy="647948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логотип, Шрифт, символ&#10;&#10;Автоматически созданное описание">
            <a:extLst>
              <a:ext uri="{FF2B5EF4-FFF2-40B4-BE49-F238E27FC236}">
                <a16:creationId xmlns="" xmlns:a16="http://schemas.microsoft.com/office/drawing/2014/main" id="{277582EA-0091-650D-0E72-147EC1AFC5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06223" y="122032"/>
            <a:ext cx="830997" cy="830997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, визитная карточка&#10;&#10;Автоматически созданное описание">
            <a:extLst>
              <a:ext uri="{FF2B5EF4-FFF2-40B4-BE49-F238E27FC236}">
                <a16:creationId xmlns="" xmlns:a16="http://schemas.microsoft.com/office/drawing/2014/main" id="{91BE5979-16E6-367F-2460-0A9D2C90574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77365" y="5904978"/>
            <a:ext cx="1928643" cy="86456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Капля 14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26794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903433"/>
            <a:ext cx="4714876" cy="4525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None/>
            </a:pPr>
            <a:r>
              <a:rPr lang="ru-RU" sz="2000" dirty="0" smtClean="0">
                <a:latin typeface="PFDinTextCondPro-Medium"/>
              </a:rPr>
              <a:t>	</a:t>
            </a:r>
            <a:r>
              <a:rPr lang="ru-RU" sz="1400" dirty="0" smtClean="0">
                <a:latin typeface="PFDinTextCondPro-Medium"/>
              </a:rPr>
              <a:t>Крупные потребители и сетевые компании</a:t>
            </a:r>
          </a:p>
          <a:p>
            <a:pPr>
              <a:lnSpc>
                <a:spcPct val="120000"/>
              </a:lnSpc>
              <a:buNone/>
            </a:pPr>
            <a:r>
              <a:rPr lang="ru-RU" sz="1400" dirty="0">
                <a:latin typeface="PFDinTextCondPro-Medium"/>
              </a:rPr>
              <a:t>	</a:t>
            </a:r>
            <a:r>
              <a:rPr lang="ru-RU" sz="1400" dirty="0" smtClean="0">
                <a:latin typeface="PFDinTextCondPro-Medium"/>
              </a:rPr>
              <a:t>закупают электроэнергию на оптовом рынке. </a:t>
            </a:r>
          </a:p>
          <a:p>
            <a:pPr>
              <a:lnSpc>
                <a:spcPct val="150000"/>
              </a:lnSpc>
              <a:buNone/>
            </a:pPr>
            <a:r>
              <a:rPr lang="ru-RU" sz="1400" dirty="0" smtClean="0">
                <a:latin typeface="PFDinTextCondPro-Medium"/>
              </a:rPr>
              <a:t>	Из его подвидов самым дешевым является рынок</a:t>
            </a:r>
          </a:p>
          <a:p>
            <a:pPr>
              <a:lnSpc>
                <a:spcPct val="150000"/>
              </a:lnSpc>
              <a:buNone/>
            </a:pPr>
            <a:r>
              <a:rPr lang="ru-RU" sz="1400" dirty="0">
                <a:latin typeface="PFDinTextCondPro-Medium"/>
              </a:rPr>
              <a:t>	</a:t>
            </a:r>
            <a:r>
              <a:rPr lang="en-US" sz="1400" dirty="0" smtClean="0">
                <a:latin typeface="PFDinTextCondPro-Medium"/>
              </a:rPr>
              <a:t>“</a:t>
            </a:r>
            <a:r>
              <a:rPr lang="ru-RU" sz="1400" dirty="0" smtClean="0">
                <a:latin typeface="PFDinTextCondPro-Medium"/>
              </a:rPr>
              <a:t>на сутки вперед</a:t>
            </a:r>
            <a:r>
              <a:rPr lang="en-US" sz="1400" dirty="0" smtClean="0">
                <a:latin typeface="PFDinTextCondPro-Medium"/>
              </a:rPr>
              <a:t>”</a:t>
            </a:r>
            <a:r>
              <a:rPr lang="ru-RU" sz="1400" dirty="0" smtClean="0">
                <a:latin typeface="PFDinTextCondPro-Medium"/>
              </a:rPr>
              <a:t>, особенностью которого</a:t>
            </a:r>
          </a:p>
          <a:p>
            <a:pPr>
              <a:lnSpc>
                <a:spcPct val="150000"/>
              </a:lnSpc>
              <a:buNone/>
            </a:pPr>
            <a:r>
              <a:rPr lang="ru-RU" sz="1400" dirty="0">
                <a:latin typeface="PFDinTextCondPro-Medium"/>
              </a:rPr>
              <a:t>	</a:t>
            </a:r>
            <a:r>
              <a:rPr lang="ru-RU" sz="1400" dirty="0" smtClean="0">
                <a:latin typeface="PFDinTextCondPro-Medium"/>
              </a:rPr>
              <a:t>является необходимость предоставлять</a:t>
            </a:r>
          </a:p>
          <a:p>
            <a:pPr>
              <a:lnSpc>
                <a:spcPct val="150000"/>
              </a:lnSpc>
              <a:buNone/>
            </a:pPr>
            <a:r>
              <a:rPr lang="ru-RU" sz="1400" dirty="0">
                <a:latin typeface="PFDinTextCondPro-Medium"/>
              </a:rPr>
              <a:t>	</a:t>
            </a:r>
            <a:r>
              <a:rPr lang="ru-RU" sz="1400" dirty="0" smtClean="0">
                <a:latin typeface="PFDinTextCondPro-Medium"/>
              </a:rPr>
              <a:t>потребление по часам </a:t>
            </a:r>
          </a:p>
          <a:p>
            <a:pPr>
              <a:lnSpc>
                <a:spcPct val="150000"/>
              </a:lnSpc>
              <a:buNone/>
            </a:pPr>
            <a:r>
              <a:rPr lang="ru-RU" sz="1400" dirty="0">
                <a:latin typeface="PFDinTextCondPro-Medium"/>
              </a:rPr>
              <a:t>	</a:t>
            </a:r>
            <a:r>
              <a:rPr lang="ru-RU" sz="1400" dirty="0" smtClean="0">
                <a:latin typeface="PFDinTextCondPro-Medium"/>
              </a:rPr>
              <a:t>на следующий день.</a:t>
            </a:r>
            <a:endParaRPr lang="ru-RU" sz="1400" dirty="0">
              <a:latin typeface="PFDinTextCondPro-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АКТУАЛЬНОСТЬ</a:t>
            </a:r>
            <a:endParaRPr lang="ru-RU" sz="2400" dirty="0"/>
          </a:p>
        </p:txBody>
      </p:sp>
      <p:graphicFrame>
        <p:nvGraphicFramePr>
          <p:cNvPr id="6" name="Схема 5">
            <a:extLst>
              <a:ext uri="{FF2B5EF4-FFF2-40B4-BE49-F238E27FC236}">
                <a16:creationId xmlns="" xmlns:a16="http://schemas.microsoft.com/office/drawing/2014/main" id="{3C2521AC-F66A-B6EA-4CF5-86FA83C744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485895946"/>
              </p:ext>
            </p:extLst>
          </p:nvPr>
        </p:nvGraphicFramePr>
        <p:xfrm>
          <a:off x="1420850" y="2081618"/>
          <a:ext cx="7151678" cy="456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1472" y="857232"/>
            <a:ext cx="7929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PFDinTextCondPro-Medium"/>
              </a:rPr>
              <a:t>Необходимость точных предсказаний потребления для удешевления закупки</a:t>
            </a:r>
            <a:endParaRPr lang="ru-RU" sz="2800" b="1" dirty="0">
              <a:latin typeface="PFDinTextCondPro-Medium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Капля 9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="" xmlns:a16="http://schemas.microsoft.com/office/drawing/2014/main" id="{9E895046-4919-231E-6CBA-4DD9B3CCF8B2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ПРОБЛЕМАТИКА ПРОЕКТА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472" y="928670"/>
            <a:ext cx="7786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PFDinTextCondPro-Medium"/>
              </a:rPr>
              <a:t>Отсутствие оптимальных решений для большинства покупателей</a:t>
            </a:r>
            <a:endParaRPr lang="ru-RU" sz="2800" b="1" dirty="0">
              <a:latin typeface="PFDinTextCondPro-Mediu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9166" y="2276872"/>
            <a:ext cx="3494762" cy="405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dirty="0" smtClean="0">
                <a:latin typeface="PFDinTextCondPro-Medium"/>
              </a:rPr>
              <a:t>На данный момент не все оптовые покупатели электроэнергии обладают эффективным решением по аналитике будущего потребления, чтобы экономно закупать энергию, что также негативно сказывается  и на поставщиках, так как любая переработка энергии никак не накапливается, а просто </a:t>
            </a:r>
            <a:r>
              <a:rPr lang="en-US" dirty="0" smtClean="0">
                <a:latin typeface="PFDinTextCondPro-Medium"/>
              </a:rPr>
              <a:t>“</a:t>
            </a:r>
            <a:r>
              <a:rPr lang="ru-RU" dirty="0" smtClean="0">
                <a:latin typeface="PFDinTextCondPro-Medium"/>
              </a:rPr>
              <a:t>уходит в землю</a:t>
            </a:r>
            <a:r>
              <a:rPr lang="en-US" dirty="0" smtClean="0">
                <a:latin typeface="PFDinTextCondPro-Medium"/>
              </a:rPr>
              <a:t>”</a:t>
            </a:r>
            <a:endParaRPr lang="ru-RU" dirty="0">
              <a:latin typeface="PFDinTextCondPro-Medium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Капля 9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  <p:graphicFrame>
        <p:nvGraphicFramePr>
          <p:cNvPr id="26" name="Диаграмма 25"/>
          <p:cNvGraphicFramePr/>
          <p:nvPr>
            <p:extLst>
              <p:ext uri="{D42A27DB-BD31-4B8C-83A1-F6EECF244321}">
                <p14:modId xmlns:p14="http://schemas.microsoft.com/office/powerpoint/2010/main" xmlns="" val="3970729576"/>
              </p:ext>
            </p:extLst>
          </p:nvPr>
        </p:nvGraphicFramePr>
        <p:xfrm>
          <a:off x="3923928" y="2348880"/>
          <a:ext cx="5101277" cy="407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354946174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="" xmlns:a16="http://schemas.microsoft.com/office/drawing/2014/main" id="{9E895046-4919-231E-6CBA-4DD9B3CCF8B2}"/>
              </a:ext>
            </a:extLst>
          </p:cNvPr>
          <p:cNvSpPr txBox="1"/>
          <p:nvPr/>
        </p:nvSpPr>
        <p:spPr>
          <a:xfrm>
            <a:off x="2195736" y="285728"/>
            <a:ext cx="61385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ЦЕЛИ И ЗАДАЧИ </a:t>
            </a:r>
            <a:r>
              <a:rPr lang="ru-RU" sz="2400" dirty="0"/>
              <a:t>ПРОЕКТА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Капля 6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720" y="928670"/>
            <a:ext cx="6679360" cy="620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FDinTextCondPro-Medium"/>
              </a:rPr>
              <a:t>Цель</a:t>
            </a:r>
            <a:r>
              <a:rPr lang="en-US" dirty="0" smtClean="0">
                <a:latin typeface="PFDinTextCondPro-Medium"/>
              </a:rPr>
              <a:t>:</a:t>
            </a:r>
            <a:r>
              <a:rPr lang="ru-RU" dirty="0" smtClean="0">
                <a:latin typeface="PFDinTextCondPro-Medium"/>
              </a:rPr>
              <a:t> создать программу, предсказывающую потребление электроэнергии</a:t>
            </a:r>
          </a:p>
          <a:p>
            <a:endParaRPr lang="ru-RU" dirty="0">
              <a:latin typeface="PFDinTextCondPro-Medium"/>
            </a:endParaRPr>
          </a:p>
          <a:p>
            <a:r>
              <a:rPr lang="ru-RU" dirty="0" smtClean="0">
                <a:latin typeface="PFDinTextCondPro-Medium"/>
              </a:rPr>
              <a:t>Задачи</a:t>
            </a:r>
            <a:r>
              <a:rPr lang="en-US" dirty="0" smtClean="0">
                <a:latin typeface="PFDinTextCondPro-Medium"/>
              </a:rPr>
              <a:t>:</a:t>
            </a:r>
            <a:endParaRPr lang="ru-RU" dirty="0" smtClean="0">
              <a:latin typeface="PFDinTextCondPro-Medium"/>
            </a:endParaRPr>
          </a:p>
          <a:p>
            <a:endParaRPr lang="ru-RU" sz="1200" dirty="0" smtClean="0">
              <a:latin typeface="PFDinTextCondPro-Mediu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Выяснить факторы, наиболее влияющие на объем потребления</a:t>
            </a:r>
            <a:endParaRPr lang="en-US" sz="13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Заполнить </a:t>
            </a:r>
            <a:r>
              <a:rPr lang="ru-RU" sz="1300" dirty="0" err="1" smtClean="0">
                <a:latin typeface="PFDinTextCondPro-Medium"/>
                <a:ea typeface="Cambria Math" panose="02040503050406030204" pitchFamily="18" charset="0"/>
              </a:rPr>
              <a:t>датасет</a:t>
            </a: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  дополнительными данными</a:t>
            </a:r>
            <a:endParaRPr lang="en-US" sz="13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Организовать и нормализовать </a:t>
            </a:r>
            <a:r>
              <a:rPr lang="ru-RU" sz="1300" dirty="0" err="1" smtClean="0">
                <a:latin typeface="PFDinTextCondPro-Medium"/>
                <a:ea typeface="Cambria Math" panose="02040503050406030204" pitchFamily="18" charset="0"/>
              </a:rPr>
              <a:t>датасет</a:t>
            </a: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 начальных данных (</a:t>
            </a:r>
            <a:r>
              <a:rPr lang="ru-RU" sz="1300" dirty="0" err="1" smtClean="0">
                <a:latin typeface="PFDinTextCondPro-Medium"/>
                <a:ea typeface="Cambria Math" panose="02040503050406030204" pitchFamily="18" charset="0"/>
              </a:rPr>
              <a:t>датасет</a:t>
            </a: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 – таблица, база данных)</a:t>
            </a:r>
            <a:endParaRPr lang="en-US" sz="13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Изучить методы и алгоритмы машинного и глубокого обучения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</a:endParaRPr>
          </a:p>
          <a:p>
            <a:r>
              <a:rPr lang="ru-RU" sz="1200" dirty="0" smtClean="0">
                <a:latin typeface="PFDinTextCondPro-Medium"/>
              </a:rPr>
              <a:t>                              </a:t>
            </a:r>
            <a:r>
              <a:rPr lang="ru-RU" sz="1300" dirty="0" smtClean="0">
                <a:latin typeface="PFDinTextCondPro-Medium"/>
              </a:rPr>
              <a:t>---------------------            БЛОК 1          ---------------------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Создать несколько моделей работающих на разных алгоритмах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Протестировать модели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Сравнить их, и выбрать лучшую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</a:endParaRPr>
          </a:p>
          <a:p>
            <a:r>
              <a:rPr lang="ru-RU" sz="1200" dirty="0">
                <a:latin typeface="PFDinTextCondPro-Medium"/>
              </a:rPr>
              <a:t>             </a:t>
            </a:r>
            <a:r>
              <a:rPr lang="ru-RU" sz="1200" dirty="0" smtClean="0">
                <a:latin typeface="PFDinTextCondPro-Medium"/>
              </a:rPr>
              <a:t>                 </a:t>
            </a:r>
            <a:r>
              <a:rPr lang="ru-RU" sz="1300" dirty="0" smtClean="0">
                <a:latin typeface="PFDinTextCondPro-Medium"/>
              </a:rPr>
              <a:t>---------------------            БЛОК 2          ---------------------</a:t>
            </a:r>
          </a:p>
          <a:p>
            <a:endParaRPr lang="ru-RU" sz="8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Создать внутреннюю рабочую составляющую сайта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</a:endParaRPr>
          </a:p>
          <a:p>
            <a:r>
              <a:rPr lang="ru-RU" sz="1300" dirty="0" smtClean="0">
                <a:latin typeface="PFDinTextCondPro-Medium"/>
              </a:rPr>
              <a:t>            </a:t>
            </a:r>
            <a:r>
              <a:rPr lang="ru-RU" sz="1300" dirty="0">
                <a:latin typeface="PFDinTextCondPro-Medium"/>
              </a:rPr>
              <a:t> </a:t>
            </a:r>
            <a:r>
              <a:rPr lang="ru-RU" sz="1300" dirty="0" smtClean="0">
                <a:latin typeface="PFDinTextCondPro-Medium"/>
              </a:rPr>
              <a:t>               ---------------------            </a:t>
            </a:r>
            <a:r>
              <a:rPr lang="ru-RU" sz="1300" dirty="0">
                <a:latin typeface="PFDinTextCondPro-Medium"/>
              </a:rPr>
              <a:t>БЛОК </a:t>
            </a:r>
            <a:r>
              <a:rPr lang="ru-RU" sz="1300" dirty="0" smtClean="0">
                <a:latin typeface="PFDinTextCondPro-Medium"/>
              </a:rPr>
              <a:t>3          --------------------- </a:t>
            </a:r>
          </a:p>
          <a:p>
            <a:endParaRPr lang="ru-RU" sz="8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Создать дизайн сайта и сделать его верстку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</a:endParaRPr>
          </a:p>
          <a:p>
            <a:r>
              <a:rPr lang="ru-RU" sz="1200" dirty="0">
                <a:latin typeface="PFDinTextCondPro-Medium"/>
              </a:rPr>
              <a:t> </a:t>
            </a:r>
            <a:r>
              <a:rPr lang="ru-RU" sz="1200" dirty="0" smtClean="0">
                <a:latin typeface="PFDinTextCondPro-Medium"/>
              </a:rPr>
              <a:t>                             </a:t>
            </a:r>
            <a:r>
              <a:rPr lang="ru-RU" sz="1300" dirty="0">
                <a:latin typeface="PFDinTextCondPro-Medium"/>
              </a:rPr>
              <a:t>---------------------       </a:t>
            </a:r>
            <a:r>
              <a:rPr lang="ru-RU" sz="1300" dirty="0" smtClean="0">
                <a:latin typeface="PFDinTextCondPro-Medium"/>
              </a:rPr>
              <a:t>     </a:t>
            </a:r>
            <a:r>
              <a:rPr lang="ru-RU" sz="1300" dirty="0">
                <a:latin typeface="PFDinTextCondPro-Medium"/>
              </a:rPr>
              <a:t>БЛОК </a:t>
            </a:r>
            <a:r>
              <a:rPr lang="ru-RU" sz="1300" dirty="0" smtClean="0">
                <a:latin typeface="PFDinTextCondPro-Medium"/>
              </a:rPr>
              <a:t>4          ---------------------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  <a:ea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300" dirty="0" smtClean="0">
                <a:latin typeface="PFDinTextCondPro-Medium"/>
                <a:ea typeface="Cambria Math" panose="02040503050406030204" pitchFamily="18" charset="0"/>
              </a:rPr>
              <a:t>Выяснить экономические эффекты проекта, выполнить расчеты и посчитать прибыль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800" dirty="0" smtClean="0">
              <a:latin typeface="PFDinTextCondPro-Medium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>
              <a:latin typeface="PFDinTextCondPro-Medium"/>
              <a:ea typeface="Cambria Math" panose="02040503050406030204" pitchFamily="18" charset="0"/>
            </a:endParaRPr>
          </a:p>
          <a:p>
            <a:endParaRPr lang="ru-RU" dirty="0">
              <a:latin typeface="PFDinTextCondPro-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24328" y="2132856"/>
            <a:ext cx="15300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2">
                    <a:lumMod val="25000"/>
                  </a:schemeClr>
                </a:solidFill>
                <a:latin typeface="PFDinTextCondPro-Medium"/>
              </a:rPr>
              <a:t>Нулевой блок задач распределяется на всех членов команды</a:t>
            </a:r>
            <a:endParaRPr lang="ru-RU" sz="1400" dirty="0">
              <a:solidFill>
                <a:schemeClr val="bg2">
                  <a:lumMod val="25000"/>
                </a:schemeClr>
              </a:solidFill>
              <a:latin typeface="PFDinTextCondPro-Medium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6804248" y="2717632"/>
            <a:ext cx="648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Капля 2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E895046-4919-231E-6CBA-4DD9B3CCF8B2}"/>
              </a:ext>
            </a:extLst>
          </p:cNvPr>
          <p:cNvSpPr txBox="1"/>
          <p:nvPr/>
        </p:nvSpPr>
        <p:spPr>
          <a:xfrm>
            <a:off x="2195736" y="142852"/>
            <a:ext cx="613858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НАША КОМАНДА . РАСПРЕДЕЛЕНИЕ ОБЯЗАННОСТЕЙ</a:t>
            </a:r>
            <a:endParaRPr lang="ru-RU" sz="2400" dirty="0"/>
          </a:p>
        </p:txBody>
      </p:sp>
      <p:pic>
        <p:nvPicPr>
          <p:cNvPr id="3074" name="Picture 2" descr="C:\Users\МБОУ СОШ №1\Downloads\msg-4088132818-48599.jpg"/>
          <p:cNvPicPr>
            <a:picLocks noChangeAspect="1" noChangeArrowheads="1"/>
          </p:cNvPicPr>
          <p:nvPr/>
        </p:nvPicPr>
        <p:blipFill rotWithShape="1">
          <a:blip r:embed="rId2"/>
          <a:srcRect b="6610"/>
          <a:stretch/>
        </p:blipFill>
        <p:spPr bwMode="auto">
          <a:xfrm>
            <a:off x="755576" y="1412776"/>
            <a:ext cx="3268271" cy="406966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143372" y="1357298"/>
            <a:ext cx="442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FDinTextCondPro-Medium"/>
              </a:rPr>
              <a:t>Кириллов Владимир Сергеевич</a:t>
            </a:r>
          </a:p>
          <a:p>
            <a:r>
              <a:rPr lang="en-US" dirty="0" smtClean="0">
                <a:latin typeface="PFDinTextCondPro-Medium"/>
              </a:rPr>
              <a:t>ML-</a:t>
            </a:r>
            <a:r>
              <a:rPr lang="ru-RU" dirty="0" smtClean="0">
                <a:latin typeface="PFDinTextCondPro-Medium"/>
              </a:rPr>
              <a:t>разработчик, </a:t>
            </a:r>
            <a:r>
              <a:rPr lang="en-US" dirty="0" err="1" smtClean="0">
                <a:latin typeface="PFDinTextCondPro-Medium"/>
              </a:rPr>
              <a:t>datascientist</a:t>
            </a:r>
            <a:endParaRPr lang="ru-RU" dirty="0" smtClean="0">
              <a:latin typeface="PFDinTextCondPro-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3319824"/>
            <a:ext cx="40503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FDinTextCondPro-Medium"/>
              </a:rPr>
              <a:t>Отвечает за первый блок задач.</a:t>
            </a:r>
          </a:p>
          <a:p>
            <a:r>
              <a:rPr lang="ru-RU" dirty="0" smtClean="0">
                <a:latin typeface="PFDinTextCondPro-Medium"/>
              </a:rPr>
              <a:t>Должен разработать модель, предсказывающую потребление на некоторый срок будущего с максимальной точностью</a:t>
            </a:r>
            <a:endParaRPr lang="ru-RU" dirty="0">
              <a:latin typeface="PFDinTextCondPro-Medium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E895046-4919-231E-6CBA-4DD9B3CCF8B2}"/>
              </a:ext>
            </a:extLst>
          </p:cNvPr>
          <p:cNvSpPr txBox="1"/>
          <p:nvPr/>
        </p:nvSpPr>
        <p:spPr>
          <a:xfrm>
            <a:off x="2195736" y="142852"/>
            <a:ext cx="613858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НАША КОМАНДА . РАСПРЕДЕЛЕНИЕ ОБЯЗАННОСТЕЙ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43372" y="1357298"/>
            <a:ext cx="4429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FDinTextCondPro-Medium"/>
              </a:rPr>
              <a:t>Выдай Даниил Геннадьевич</a:t>
            </a:r>
            <a:endParaRPr lang="en-US" dirty="0" smtClean="0">
              <a:latin typeface="PFDinTextCondPro-Medium"/>
            </a:endParaRPr>
          </a:p>
          <a:p>
            <a:r>
              <a:rPr lang="en-US" dirty="0" smtClean="0">
                <a:latin typeface="PFDinTextCondPro-Medium"/>
              </a:rPr>
              <a:t>Back-end </a:t>
            </a:r>
            <a:r>
              <a:rPr lang="ru-RU" dirty="0" smtClean="0">
                <a:latin typeface="PFDinTextCondPro-Medium"/>
              </a:rPr>
              <a:t>разработчик. Лицо нашей команды</a:t>
            </a:r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Капля 8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3448" y="1357298"/>
            <a:ext cx="3440559" cy="45969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1960" y="3319824"/>
            <a:ext cx="40503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FDinTextCondPro-Medium"/>
              </a:rPr>
              <a:t>Отвечает за второй блок задач.</a:t>
            </a:r>
          </a:p>
          <a:p>
            <a:r>
              <a:rPr lang="ru-RU" dirty="0" smtClean="0">
                <a:latin typeface="PFDinTextCondPro-Medium"/>
              </a:rPr>
              <a:t>Должен разработать </a:t>
            </a:r>
            <a:r>
              <a:rPr lang="en-US" dirty="0" smtClean="0">
                <a:latin typeface="PFDinTextCondPro-Medium"/>
              </a:rPr>
              <a:t>“</a:t>
            </a:r>
            <a:r>
              <a:rPr lang="ru-RU" dirty="0" smtClean="0">
                <a:latin typeface="PFDinTextCondPro-Medium"/>
              </a:rPr>
              <a:t>начинку</a:t>
            </a:r>
            <a:r>
              <a:rPr lang="en-US" dirty="0" smtClean="0">
                <a:latin typeface="PFDinTextCondPro-Medium"/>
              </a:rPr>
              <a:t>”</a:t>
            </a:r>
            <a:r>
              <a:rPr lang="ru-RU" dirty="0" smtClean="0">
                <a:latin typeface="PFDinTextCondPro-Medium"/>
              </a:rPr>
              <a:t> сайта, подключить к нему работающую модель, добавить автоматическую обработку данных</a:t>
            </a:r>
            <a:endParaRPr lang="ru-RU" dirty="0">
              <a:latin typeface="PFDinTextCondPro-Medium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Капля 2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E895046-4919-231E-6CBA-4DD9B3CCF8B2}"/>
              </a:ext>
            </a:extLst>
          </p:cNvPr>
          <p:cNvSpPr txBox="1"/>
          <p:nvPr/>
        </p:nvSpPr>
        <p:spPr>
          <a:xfrm>
            <a:off x="2195736" y="142852"/>
            <a:ext cx="613858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НАША КОМАНДА . РАСПРЕДЕЛЕНИЕ ОБЯЗАННОСТЕЙ</a:t>
            </a:r>
            <a:endParaRPr lang="ru-RU" sz="2400" dirty="0"/>
          </a:p>
        </p:txBody>
      </p:sp>
      <p:pic>
        <p:nvPicPr>
          <p:cNvPr id="2050" name="Picture 2" descr="C:\Users\МБОУ СОШ №1\Downloads\msg-4088132818-48600.jpg"/>
          <p:cNvPicPr>
            <a:picLocks noChangeAspect="1" noChangeArrowheads="1"/>
          </p:cNvPicPr>
          <p:nvPr/>
        </p:nvPicPr>
        <p:blipFill rotWithShape="1">
          <a:blip r:embed="rId2"/>
          <a:srcRect l="19383" b="15845"/>
          <a:stretch/>
        </p:blipFill>
        <p:spPr bwMode="auto">
          <a:xfrm>
            <a:off x="266340" y="1474895"/>
            <a:ext cx="3585580" cy="388843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143372" y="1357298"/>
            <a:ext cx="442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FDinTextCondPro-Medium"/>
              </a:rPr>
              <a:t>Михеева Елизавета Андреевна</a:t>
            </a:r>
          </a:p>
          <a:p>
            <a:r>
              <a:rPr lang="en-US" dirty="0" smtClean="0">
                <a:latin typeface="PFDinTextCondPro-Medium"/>
              </a:rPr>
              <a:t>Front-end </a:t>
            </a:r>
            <a:r>
              <a:rPr lang="ru-RU" dirty="0" smtClean="0">
                <a:latin typeface="PFDinTextCondPro-Medium"/>
              </a:rPr>
              <a:t>разработчик и дизайнер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11960" y="3319824"/>
            <a:ext cx="40503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FDinTextCondPro-Medium"/>
              </a:rPr>
              <a:t>Отвечает за третий блок задач.</a:t>
            </a:r>
          </a:p>
          <a:p>
            <a:r>
              <a:rPr lang="ru-RU" dirty="0" smtClean="0">
                <a:latin typeface="PFDinTextCondPro-Medium"/>
              </a:rPr>
              <a:t>Должна создать графический интерфейс, разработать дизайн, а также сверстать сам сайт. Ответственна за общение с клиентами и продвижение продукта в рыночной среде.</a:t>
            </a:r>
            <a:endParaRPr lang="ru-RU" dirty="0">
              <a:latin typeface="PFDinTextCondPro-Medium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Капля 2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E895046-4919-231E-6CBA-4DD9B3CCF8B2}"/>
              </a:ext>
            </a:extLst>
          </p:cNvPr>
          <p:cNvSpPr txBox="1"/>
          <p:nvPr/>
        </p:nvSpPr>
        <p:spPr>
          <a:xfrm>
            <a:off x="2195736" y="142852"/>
            <a:ext cx="613858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НАША КОМАНДА . РАСПРЕДЕЛЕНИЕ ОБЯЗАННОСТЕЙ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191" t="18502" r="10191" b="10337"/>
          <a:stretch/>
        </p:blipFill>
        <p:spPr>
          <a:xfrm>
            <a:off x="395536" y="1484784"/>
            <a:ext cx="3447743" cy="41044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43372" y="1357298"/>
            <a:ext cx="442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FDinTextCondPro-Medium"/>
              </a:rPr>
              <a:t>Рябов Михаил Анатольевич</a:t>
            </a:r>
          </a:p>
          <a:p>
            <a:r>
              <a:rPr lang="ru-RU" dirty="0" smtClean="0">
                <a:latin typeface="PFDinTextCondPro-Medium"/>
              </a:rPr>
              <a:t>Бухгалтер и экономист</a:t>
            </a:r>
            <a:endParaRPr lang="en-US" dirty="0" smtClean="0">
              <a:latin typeface="PFDinTextCondPro-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319824"/>
            <a:ext cx="40503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FDinTextCondPro-Medium"/>
              </a:rPr>
              <a:t>Отвечает за четвертый блок задач. Ответственный за экономику и расчёт выгоды для нахождения оптимального решения, а также нахождения важных факторов, на основе психологии людей, для анализа их влияния на потребление</a:t>
            </a:r>
            <a:r>
              <a:rPr lang="en-US" dirty="0" smtClean="0">
                <a:latin typeface="PFDinTextCondPro-Medium"/>
              </a:rPr>
              <a:t> </a:t>
            </a:r>
            <a:r>
              <a:rPr lang="ru-RU" dirty="0" smtClean="0">
                <a:latin typeface="PFDinTextCondPro-Medium"/>
              </a:rPr>
              <a:t> </a:t>
            </a:r>
            <a:endParaRPr lang="ru-RU" dirty="0">
              <a:latin typeface="PFDinTextCondPro-Medium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142852"/>
            <a:ext cx="1785950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Капля 2"/>
          <p:cNvSpPr/>
          <p:nvPr/>
        </p:nvSpPr>
        <p:spPr>
          <a:xfrm flipV="1">
            <a:off x="214282" y="214290"/>
            <a:ext cx="1571636" cy="500066"/>
          </a:xfrm>
          <a:prstGeom prst="teardrop">
            <a:avLst/>
          </a:prstGeom>
          <a:solidFill>
            <a:srgbClr val="FF9900">
              <a:alpha val="36863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66340" y="26064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PF Din Text Cond Pro Light"/>
                <a:cs typeface="Aharoni" pitchFamily="2" charset="-79"/>
              </a:rPr>
              <a:t>4sPHEEN</a:t>
            </a:r>
            <a:endParaRPr lang="ru-RU" sz="2400" b="1" dirty="0">
              <a:solidFill>
                <a:schemeClr val="accent6">
                  <a:lumMod val="50000"/>
                </a:schemeClr>
              </a:solidFill>
              <a:latin typeface="PFDinTextCondPro-Medium"/>
              <a:cs typeface="Aharoni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E895046-4919-231E-6CBA-4DD9B3CCF8B2}"/>
              </a:ext>
            </a:extLst>
          </p:cNvPr>
          <p:cNvSpPr txBox="1"/>
          <p:nvPr/>
        </p:nvSpPr>
        <p:spPr>
          <a:xfrm>
            <a:off x="2219626" y="97673"/>
            <a:ext cx="613858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2" rIns="42202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 smtClean="0"/>
              <a:t>ПОСЛЕДОВАТЕЛЬНОСТЬ ВЫПОЛНЕНИЯ ПРОЕКТА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00034" y="1285860"/>
            <a:ext cx="8358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PFDinTextCondPro-Medium"/>
              </a:rPr>
              <a:t>Изучение факторов влияющих, на потребление электроэнергии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PFDinTextCondPro-Medium"/>
              </a:rPr>
              <a:t>Поиск </a:t>
            </a:r>
            <a:r>
              <a:rPr lang="ru-RU" dirty="0" err="1" smtClean="0">
                <a:latin typeface="PFDinTextCondPro-Medium"/>
              </a:rPr>
              <a:t>датасета</a:t>
            </a:r>
            <a:r>
              <a:rPr lang="ru-RU" dirty="0" smtClean="0">
                <a:latin typeface="PFDinTextCondPro-Medium"/>
              </a:rPr>
              <a:t>, дополнение его данными и его нормализация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PFDinTextCondPro-Medium"/>
              </a:rPr>
              <a:t>Изучение методов машинного обучения и анализа данных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8340</TotalTime>
  <Words>712</Words>
  <Application>Microsoft Office PowerPoint</Application>
  <PresentationFormat>Экран (4:3)</PresentationFormat>
  <Paragraphs>166</Paragraphs>
  <Slides>18</Slides>
  <Notes>6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Тема Office</vt:lpstr>
      <vt:lpstr>Проект  “Энергетический оракул”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 “Энергетический оракул”</dc:title>
  <dc:creator>МБОУ СОШ №1</dc:creator>
  <cp:lastModifiedBy>МБОУ СОШ №1</cp:lastModifiedBy>
  <cp:revision>42</cp:revision>
  <dcterms:created xsi:type="dcterms:W3CDTF">2023-11-17T19:54:46Z</dcterms:created>
  <dcterms:modified xsi:type="dcterms:W3CDTF">2023-12-13T05:44:28Z</dcterms:modified>
</cp:coreProperties>
</file>